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Inter Medium" charset="1" panose="02000503000000020004"/>
      <p:regular r:id="rId22"/>
    </p:embeddedFont>
    <p:embeddedFont>
      <p:font typeface="Inter" charset="1" panose="020B0502030000000004"/>
      <p:regular r:id="rId23"/>
    </p:embeddedFont>
    <p:embeddedFont>
      <p:font typeface="Inter Bold" charset="1" panose="020B0802030000000004"/>
      <p:regular r:id="rId24"/>
    </p:embeddedFont>
    <p:embeddedFont>
      <p:font typeface="Inter Italics" charset="1" panose="020B0502030000000004"/>
      <p:regular r:id="rId25"/>
    </p:embeddedFont>
    <p:embeddedFont>
      <p:font typeface="Inter Bold Italics" charset="1" panose="020B0802030000000004"/>
      <p:regular r:id="rId26"/>
    </p:embeddedFont>
    <p:embeddedFont>
      <p:font typeface="Calibri (MS)" charset="1" panose="020F0502020204030204"/>
      <p:regular r:id="rId27"/>
    </p:embeddedFont>
    <p:embeddedFont>
      <p:font typeface="Calibri (MS) Bold" charset="1" panose="020F07020304040302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https://vdhm.lakshyaa.co.in"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8.png" Type="http://schemas.openxmlformats.org/officeDocument/2006/relationships/image"/><Relationship Id="rId3" Target="../media/image49.svg" Type="http://schemas.openxmlformats.org/officeDocument/2006/relationships/image"/><Relationship Id="rId4" Target="https://vdhm.lakshyaa.co.in/login" TargetMode="External" Type="http://schemas.openxmlformats.org/officeDocument/2006/relationships/hyperlink"/><Relationship Id="rId5" Target="../media/image50.png" Type="http://schemas.openxmlformats.org/officeDocument/2006/relationships/image"/><Relationship Id="rId6" Target="../media/image51.svg" Type="http://schemas.openxmlformats.org/officeDocument/2006/relationships/image"/><Relationship Id="rId7" Target="../media/image52.png" Type="http://schemas.openxmlformats.org/officeDocument/2006/relationships/image"/><Relationship Id="rId8" Target="../media/image5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64.png" Type="http://schemas.openxmlformats.org/officeDocument/2006/relationships/image"/><Relationship Id="rId5" Target="../media/image65.svg" Type="http://schemas.openxmlformats.org/officeDocument/2006/relationships/image"/><Relationship Id="rId6" Target="../media/image66.png" Type="http://schemas.openxmlformats.org/officeDocument/2006/relationships/image"/><Relationship Id="rId7" Target="../media/image67.svg" Type="http://schemas.openxmlformats.org/officeDocument/2006/relationships/image"/><Relationship Id="rId8" Target="../media/image68.png" Type="http://schemas.openxmlformats.org/officeDocument/2006/relationships/image"/><Relationship Id="rId9" Target="../media/image6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8.png" Type="http://schemas.openxmlformats.org/officeDocument/2006/relationships/image"/><Relationship Id="rId11" Target="../media/image79.svg" Type="http://schemas.openxmlformats.org/officeDocument/2006/relationships/image"/><Relationship Id="rId2" Target="../media/image70.png" Type="http://schemas.openxmlformats.org/officeDocument/2006/relationships/image"/><Relationship Id="rId3" Target="../media/image71.svg" Type="http://schemas.openxmlformats.org/officeDocument/2006/relationships/image"/><Relationship Id="rId4" Target="../media/image72.png" Type="http://schemas.openxmlformats.org/officeDocument/2006/relationships/image"/><Relationship Id="rId5" Target="../media/image73.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https://vdhm.lakshyaa.co.in" TargetMode="External" Type="http://schemas.openxmlformats.org/officeDocument/2006/relationships/hyperlink"/><Relationship Id="rId3" Target="../media/image39.png" Type="http://schemas.openxmlformats.org/officeDocument/2006/relationships/image"/><Relationship Id="rId4" Target="../media/image40.svg" Type="http://schemas.openxmlformats.org/officeDocument/2006/relationships/image"/><Relationship Id="rId5" Target="https://vedantadelhihalfmarathon.procam.in/race-categories/half-marathon/confirmation-criteria"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90089" y="6637944"/>
            <a:ext cx="5584102" cy="4655745"/>
          </a:xfrm>
          <a:custGeom>
            <a:avLst/>
            <a:gdLst/>
            <a:ahLst/>
            <a:cxnLst/>
            <a:rect r="r" b="b" t="t" l="l"/>
            <a:pathLst>
              <a:path h="4655745" w="5584102">
                <a:moveTo>
                  <a:pt x="0" y="0"/>
                </a:moveTo>
                <a:lnTo>
                  <a:pt x="5584102" y="0"/>
                </a:lnTo>
                <a:lnTo>
                  <a:pt x="5584102" y="4655745"/>
                </a:lnTo>
                <a:lnTo>
                  <a:pt x="0" y="46557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324037" y="2446977"/>
            <a:ext cx="4935263" cy="6669433"/>
            <a:chOff x="0" y="0"/>
            <a:chExt cx="764601" cy="1033270"/>
          </a:xfrm>
        </p:grpSpPr>
        <p:sp>
          <p:nvSpPr>
            <p:cNvPr name="Freeform 4" id="4"/>
            <p:cNvSpPr/>
            <p:nvPr/>
          </p:nvSpPr>
          <p:spPr>
            <a:xfrm flipH="false" flipV="false" rot="0">
              <a:off x="0" y="0"/>
              <a:ext cx="764601" cy="1033270"/>
            </a:xfrm>
            <a:custGeom>
              <a:avLst/>
              <a:gdLst/>
              <a:ahLst/>
              <a:cxnLst/>
              <a:rect r="r" b="b" t="t" l="l"/>
              <a:pathLst>
                <a:path h="1033270" w="764601">
                  <a:moveTo>
                    <a:pt x="75297" y="0"/>
                  </a:moveTo>
                  <a:lnTo>
                    <a:pt x="689304" y="0"/>
                  </a:lnTo>
                  <a:cubicBezTo>
                    <a:pt x="730890" y="0"/>
                    <a:pt x="764601" y="33712"/>
                    <a:pt x="764601" y="75297"/>
                  </a:cubicBezTo>
                  <a:lnTo>
                    <a:pt x="764601" y="957972"/>
                  </a:lnTo>
                  <a:cubicBezTo>
                    <a:pt x="764601" y="999558"/>
                    <a:pt x="730890" y="1033270"/>
                    <a:pt x="689304" y="1033270"/>
                  </a:cubicBezTo>
                  <a:lnTo>
                    <a:pt x="75297" y="1033270"/>
                  </a:lnTo>
                  <a:cubicBezTo>
                    <a:pt x="33712" y="1033270"/>
                    <a:pt x="0" y="999558"/>
                    <a:pt x="0" y="957972"/>
                  </a:cubicBezTo>
                  <a:lnTo>
                    <a:pt x="0" y="75297"/>
                  </a:lnTo>
                  <a:cubicBezTo>
                    <a:pt x="0" y="33712"/>
                    <a:pt x="33712" y="0"/>
                    <a:pt x="75297" y="0"/>
                  </a:cubicBezTo>
                  <a:close/>
                </a:path>
              </a:pathLst>
            </a:custGeom>
            <a:solidFill>
              <a:srgbClr val="000000">
                <a:alpha val="0"/>
              </a:srgbClr>
            </a:solidFill>
            <a:ln w="12700">
              <a:solidFill>
                <a:srgbClr val="000000"/>
              </a:solidFill>
            </a:ln>
          </p:spPr>
        </p:sp>
      </p:grpSp>
      <p:sp>
        <p:nvSpPr>
          <p:cNvPr name="Freeform 5" id="5"/>
          <p:cNvSpPr/>
          <p:nvPr/>
        </p:nvSpPr>
        <p:spPr>
          <a:xfrm flipH="false" flipV="false" rot="5400000">
            <a:off x="7855730" y="1333828"/>
            <a:ext cx="340983" cy="452381"/>
          </a:xfrm>
          <a:custGeom>
            <a:avLst/>
            <a:gdLst/>
            <a:ahLst/>
            <a:cxnLst/>
            <a:rect r="r" b="b" t="t" l="l"/>
            <a:pathLst>
              <a:path h="452381" w="340983">
                <a:moveTo>
                  <a:pt x="0" y="0"/>
                </a:moveTo>
                <a:lnTo>
                  <a:pt x="340983" y="0"/>
                </a:lnTo>
                <a:lnTo>
                  <a:pt x="340983" y="452381"/>
                </a:lnTo>
                <a:lnTo>
                  <a:pt x="0" y="4523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691124" y="8588594"/>
            <a:ext cx="606910" cy="790762"/>
          </a:xfrm>
          <a:custGeom>
            <a:avLst/>
            <a:gdLst/>
            <a:ahLst/>
            <a:cxnLst/>
            <a:rect r="r" b="b" t="t" l="l"/>
            <a:pathLst>
              <a:path h="790762" w="606910">
                <a:moveTo>
                  <a:pt x="0" y="0"/>
                </a:moveTo>
                <a:lnTo>
                  <a:pt x="606910" y="0"/>
                </a:lnTo>
                <a:lnTo>
                  <a:pt x="606910" y="790762"/>
                </a:lnTo>
                <a:lnTo>
                  <a:pt x="0" y="7907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367225" y="3409969"/>
            <a:ext cx="6996282" cy="2371725"/>
          </a:xfrm>
          <a:prstGeom prst="rect">
            <a:avLst/>
          </a:prstGeom>
        </p:spPr>
        <p:txBody>
          <a:bodyPr anchor="t" rtlCol="false" tIns="0" lIns="0" bIns="0" rIns="0">
            <a:spAutoFit/>
          </a:bodyPr>
          <a:lstStyle/>
          <a:p>
            <a:pPr algn="l">
              <a:lnSpc>
                <a:spcPts val="9359"/>
              </a:lnSpc>
            </a:pPr>
            <a:r>
              <a:rPr lang="en-US" sz="7799" spc="-467" b="true">
                <a:solidFill>
                  <a:srgbClr val="2B2B2B"/>
                </a:solidFill>
                <a:latin typeface="Inter Medium"/>
                <a:ea typeface="Inter Medium"/>
                <a:cs typeface="Inter Medium"/>
                <a:sym typeface="Inter Medium"/>
              </a:rPr>
              <a:t>Organisation’s Name</a:t>
            </a:r>
          </a:p>
        </p:txBody>
      </p:sp>
      <p:sp>
        <p:nvSpPr>
          <p:cNvPr name="TextBox 8" id="8"/>
          <p:cNvSpPr txBox="true"/>
          <p:nvPr/>
        </p:nvSpPr>
        <p:spPr>
          <a:xfrm rot="0">
            <a:off x="1367225" y="6005266"/>
            <a:ext cx="6901032" cy="398139"/>
          </a:xfrm>
          <a:prstGeom prst="rect">
            <a:avLst/>
          </a:prstGeom>
        </p:spPr>
        <p:txBody>
          <a:bodyPr anchor="t" rtlCol="false" tIns="0" lIns="0" bIns="0" rIns="0">
            <a:spAutoFit/>
          </a:bodyPr>
          <a:lstStyle/>
          <a:p>
            <a:pPr algn="l">
              <a:lnSpc>
                <a:spcPts val="3360"/>
              </a:lnSpc>
            </a:pPr>
            <a:r>
              <a:rPr lang="en-US" sz="2100">
                <a:solidFill>
                  <a:srgbClr val="444444"/>
                </a:solidFill>
                <a:latin typeface="Inter"/>
                <a:ea typeface="Inter"/>
                <a:cs typeface="Inter"/>
                <a:sym typeface="Inter"/>
              </a:rPr>
              <a:t>About your organisation in a few sentences</a:t>
            </a:r>
          </a:p>
        </p:txBody>
      </p:sp>
      <p:grpSp>
        <p:nvGrpSpPr>
          <p:cNvPr name="Group 9" id="9"/>
          <p:cNvGrpSpPr/>
          <p:nvPr/>
        </p:nvGrpSpPr>
        <p:grpSpPr>
          <a:xfrm rot="0">
            <a:off x="9144000" y="3391048"/>
            <a:ext cx="2871815" cy="4781292"/>
            <a:chOff x="0" y="0"/>
            <a:chExt cx="3829087" cy="6375056"/>
          </a:xfrm>
        </p:grpSpPr>
        <p:grpSp>
          <p:nvGrpSpPr>
            <p:cNvPr name="Group 10" id="10"/>
            <p:cNvGrpSpPr/>
            <p:nvPr/>
          </p:nvGrpSpPr>
          <p:grpSpPr>
            <a:xfrm rot="0">
              <a:off x="0" y="0"/>
              <a:ext cx="3829087" cy="6375056"/>
              <a:chOff x="0" y="0"/>
              <a:chExt cx="756363" cy="1259270"/>
            </a:xfrm>
          </p:grpSpPr>
          <p:sp>
            <p:nvSpPr>
              <p:cNvPr name="Freeform 11" id="11"/>
              <p:cNvSpPr/>
              <p:nvPr/>
            </p:nvSpPr>
            <p:spPr>
              <a:xfrm flipH="false" flipV="false" rot="0">
                <a:off x="0" y="0"/>
                <a:ext cx="756363" cy="1259270"/>
              </a:xfrm>
              <a:custGeom>
                <a:avLst/>
                <a:gdLst/>
                <a:ahLst/>
                <a:cxnLst/>
                <a:rect r="r" b="b" t="t" l="l"/>
                <a:pathLst>
                  <a:path h="1259270" w="756363">
                    <a:moveTo>
                      <a:pt x="129400" y="0"/>
                    </a:moveTo>
                    <a:lnTo>
                      <a:pt x="626963" y="0"/>
                    </a:lnTo>
                    <a:cubicBezTo>
                      <a:pt x="661282" y="0"/>
                      <a:pt x="694195" y="13633"/>
                      <a:pt x="718463" y="37900"/>
                    </a:cubicBezTo>
                    <a:cubicBezTo>
                      <a:pt x="742730" y="62167"/>
                      <a:pt x="756363" y="95081"/>
                      <a:pt x="756363" y="129400"/>
                    </a:cubicBezTo>
                    <a:lnTo>
                      <a:pt x="756363" y="1129871"/>
                    </a:lnTo>
                    <a:cubicBezTo>
                      <a:pt x="756363" y="1164190"/>
                      <a:pt x="742730" y="1197103"/>
                      <a:pt x="718463" y="1221370"/>
                    </a:cubicBezTo>
                    <a:cubicBezTo>
                      <a:pt x="694195" y="1245637"/>
                      <a:pt x="661282" y="1259270"/>
                      <a:pt x="626963" y="1259270"/>
                    </a:cubicBezTo>
                    <a:lnTo>
                      <a:pt x="129400" y="1259270"/>
                    </a:lnTo>
                    <a:cubicBezTo>
                      <a:pt x="95081" y="1259270"/>
                      <a:pt x="62167" y="1245637"/>
                      <a:pt x="37900" y="1221370"/>
                    </a:cubicBezTo>
                    <a:cubicBezTo>
                      <a:pt x="13633" y="1197103"/>
                      <a:pt x="0" y="1164190"/>
                      <a:pt x="0" y="1129871"/>
                    </a:cubicBezTo>
                    <a:lnTo>
                      <a:pt x="0" y="129400"/>
                    </a:lnTo>
                    <a:cubicBezTo>
                      <a:pt x="0" y="95081"/>
                      <a:pt x="13633" y="62167"/>
                      <a:pt x="37900" y="37900"/>
                    </a:cubicBezTo>
                    <a:cubicBezTo>
                      <a:pt x="62167" y="13633"/>
                      <a:pt x="95081" y="0"/>
                      <a:pt x="129400" y="0"/>
                    </a:cubicBezTo>
                    <a:close/>
                  </a:path>
                </a:pathLst>
              </a:custGeom>
              <a:solidFill>
                <a:srgbClr val="EFF0F2"/>
              </a:solidFill>
            </p:spPr>
          </p:sp>
          <p:sp>
            <p:nvSpPr>
              <p:cNvPr name="TextBox 12" id="12"/>
              <p:cNvSpPr txBox="true"/>
              <p:nvPr/>
            </p:nvSpPr>
            <p:spPr>
              <a:xfrm>
                <a:off x="0" y="-85725"/>
                <a:ext cx="756363" cy="1344995"/>
              </a:xfrm>
              <a:prstGeom prst="rect">
                <a:avLst/>
              </a:prstGeom>
            </p:spPr>
            <p:txBody>
              <a:bodyPr anchor="ctr" rtlCol="false" tIns="50800" lIns="50800" bIns="50800" rIns="50800"/>
              <a:lstStyle/>
              <a:p>
                <a:pPr algn="ctr">
                  <a:lnSpc>
                    <a:spcPts val="3360"/>
                  </a:lnSpc>
                </a:pPr>
              </a:p>
            </p:txBody>
          </p:sp>
        </p:grpSp>
        <p:sp>
          <p:nvSpPr>
            <p:cNvPr name="AutoShape 13" id="13"/>
            <p:cNvSpPr/>
            <p:nvPr/>
          </p:nvSpPr>
          <p:spPr>
            <a:xfrm>
              <a:off x="462446" y="3063481"/>
              <a:ext cx="2904195" cy="0"/>
            </a:xfrm>
            <a:prstGeom prst="line">
              <a:avLst/>
            </a:prstGeom>
            <a:ln cap="flat" w="25400">
              <a:solidFill>
                <a:srgbClr val="2B2B2B">
                  <a:alpha val="40000"/>
                </a:srgbClr>
              </a:solidFill>
              <a:prstDash val="solid"/>
              <a:headEnd type="none" len="sm" w="sm"/>
              <a:tailEnd type="none" len="sm" w="sm"/>
            </a:ln>
          </p:spPr>
        </p:sp>
        <p:sp>
          <p:nvSpPr>
            <p:cNvPr name="TextBox 14" id="14"/>
            <p:cNvSpPr txBox="true"/>
            <p:nvPr/>
          </p:nvSpPr>
          <p:spPr>
            <a:xfrm rot="0">
              <a:off x="462446" y="3797930"/>
              <a:ext cx="2904195" cy="371475"/>
            </a:xfrm>
            <a:prstGeom prst="rect">
              <a:avLst/>
            </a:prstGeom>
          </p:spPr>
          <p:txBody>
            <a:bodyPr anchor="t" rtlCol="false" tIns="0" lIns="0" bIns="0" rIns="0">
              <a:spAutoFit/>
            </a:bodyPr>
            <a:lstStyle/>
            <a:p>
              <a:pPr algn="ctr">
                <a:lnSpc>
                  <a:spcPts val="2400"/>
                </a:lnSpc>
              </a:pPr>
              <a:r>
                <a:rPr lang="en-US" sz="1500">
                  <a:solidFill>
                    <a:srgbClr val="444444"/>
                  </a:solidFill>
                  <a:latin typeface="Inter"/>
                  <a:ea typeface="Inter"/>
                  <a:cs typeface="Inter"/>
                  <a:sym typeface="Inter"/>
                </a:rPr>
                <a:t>Year of Establishment</a:t>
              </a:r>
            </a:p>
          </p:txBody>
        </p:sp>
        <p:sp>
          <p:nvSpPr>
            <p:cNvPr name="TextBox 15" id="15"/>
            <p:cNvSpPr txBox="true"/>
            <p:nvPr/>
          </p:nvSpPr>
          <p:spPr>
            <a:xfrm rot="0">
              <a:off x="462446" y="870826"/>
              <a:ext cx="2904195" cy="427355"/>
            </a:xfrm>
            <a:prstGeom prst="rect">
              <a:avLst/>
            </a:prstGeom>
          </p:spPr>
          <p:txBody>
            <a:bodyPr anchor="t" rtlCol="false" tIns="0" lIns="0" bIns="0" rIns="0">
              <a:spAutoFit/>
            </a:bodyPr>
            <a:lstStyle/>
            <a:p>
              <a:pPr algn="ctr">
                <a:lnSpc>
                  <a:spcPts val="2880"/>
                </a:lnSpc>
              </a:pPr>
              <a:r>
                <a:rPr lang="en-US" sz="1800">
                  <a:solidFill>
                    <a:srgbClr val="444444"/>
                  </a:solidFill>
                  <a:latin typeface="Inter"/>
                  <a:ea typeface="Inter"/>
                  <a:cs typeface="Inter"/>
                  <a:sym typeface="Inter"/>
                </a:rPr>
                <a:t>Tagline (if any)</a:t>
              </a:r>
            </a:p>
          </p:txBody>
        </p:sp>
        <p:sp>
          <p:nvSpPr>
            <p:cNvPr name="TextBox 16" id="16"/>
            <p:cNvSpPr txBox="true"/>
            <p:nvPr/>
          </p:nvSpPr>
          <p:spPr>
            <a:xfrm rot="0">
              <a:off x="801017" y="4524035"/>
              <a:ext cx="2227054" cy="1101725"/>
            </a:xfrm>
            <a:prstGeom prst="rect">
              <a:avLst/>
            </a:prstGeom>
          </p:spPr>
          <p:txBody>
            <a:bodyPr anchor="t" rtlCol="false" tIns="0" lIns="0" bIns="0" rIns="0">
              <a:spAutoFit/>
            </a:bodyPr>
            <a:lstStyle/>
            <a:p>
              <a:pPr algn="ctr">
                <a:lnSpc>
                  <a:spcPts val="6480"/>
                </a:lnSpc>
              </a:pPr>
              <a:r>
                <a:rPr lang="en-US" b="true" sz="5400" spc="-324">
                  <a:solidFill>
                    <a:srgbClr val="2B2B2B"/>
                  </a:solidFill>
                  <a:latin typeface="Inter Medium"/>
                  <a:ea typeface="Inter Medium"/>
                  <a:cs typeface="Inter Medium"/>
                  <a:sym typeface="Inter Medium"/>
                </a:rPr>
                <a:t>----</a:t>
              </a:r>
            </a:p>
          </p:txBody>
        </p:sp>
      </p:grpSp>
      <p:sp>
        <p:nvSpPr>
          <p:cNvPr name="TextBox 17" id="17"/>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18" id="18"/>
          <p:cNvSpPr txBox="true"/>
          <p:nvPr/>
        </p:nvSpPr>
        <p:spPr>
          <a:xfrm rot="0">
            <a:off x="13702596" y="5464243"/>
            <a:ext cx="2178146" cy="1061085"/>
          </a:xfrm>
          <a:prstGeom prst="rect">
            <a:avLst/>
          </a:prstGeom>
        </p:spPr>
        <p:txBody>
          <a:bodyPr anchor="t" rtlCol="false" tIns="0" lIns="0" bIns="0" rIns="0">
            <a:spAutoFit/>
          </a:bodyPr>
          <a:lstStyle/>
          <a:p>
            <a:pPr algn="ctr">
              <a:lnSpc>
                <a:spcPts val="2880"/>
              </a:lnSpc>
            </a:pPr>
            <a:r>
              <a:rPr lang="en-US" sz="1800">
                <a:solidFill>
                  <a:srgbClr val="444444"/>
                </a:solidFill>
                <a:latin typeface="Inter"/>
                <a:ea typeface="Inter"/>
                <a:cs typeface="Inter"/>
                <a:sym typeface="Inter"/>
              </a:rPr>
              <a:t>Picture that represents your organisation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05004" y="7511944"/>
            <a:ext cx="3905846" cy="3075854"/>
          </a:xfrm>
          <a:custGeom>
            <a:avLst/>
            <a:gdLst/>
            <a:ahLst/>
            <a:cxnLst/>
            <a:rect r="r" b="b" t="t" l="l"/>
            <a:pathLst>
              <a:path h="3075854" w="3905846">
                <a:moveTo>
                  <a:pt x="0" y="0"/>
                </a:moveTo>
                <a:lnTo>
                  <a:pt x="3905846" y="0"/>
                </a:lnTo>
                <a:lnTo>
                  <a:pt x="3905846" y="3075854"/>
                </a:lnTo>
                <a:lnTo>
                  <a:pt x="0" y="30758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756637" y="1877429"/>
            <a:ext cx="3905846" cy="3075854"/>
          </a:xfrm>
          <a:custGeom>
            <a:avLst/>
            <a:gdLst/>
            <a:ahLst/>
            <a:cxnLst/>
            <a:rect r="r" b="b" t="t" l="l"/>
            <a:pathLst>
              <a:path h="3075854" w="3905846">
                <a:moveTo>
                  <a:pt x="0" y="0"/>
                </a:moveTo>
                <a:lnTo>
                  <a:pt x="3905847" y="0"/>
                </a:lnTo>
                <a:lnTo>
                  <a:pt x="3905847" y="3075854"/>
                </a:lnTo>
                <a:lnTo>
                  <a:pt x="0" y="30758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aphicFrame>
        <p:nvGraphicFramePr>
          <p:cNvPr name="Table 4" id="4"/>
          <p:cNvGraphicFramePr>
            <a:graphicFrameLocks noGrp="true"/>
          </p:cNvGraphicFramePr>
          <p:nvPr/>
        </p:nvGraphicFramePr>
        <p:xfrm>
          <a:off x="738902" y="1610752"/>
          <a:ext cx="16520398" cy="7086600"/>
        </p:xfrm>
        <a:graphic>
          <a:graphicData uri="http://schemas.openxmlformats.org/drawingml/2006/table">
            <a:tbl>
              <a:tblPr/>
              <a:tblGrid>
                <a:gridCol w="16520398"/>
              </a:tblGrid>
              <a:tr h="1031473">
                <a:tc>
                  <a:txBody>
                    <a:bodyPr anchor="t" rtlCol="false"/>
                    <a:lstStyle/>
                    <a:p>
                      <a:pPr algn="just" marL="302261" indent="-151130" lvl="1">
                        <a:lnSpc>
                          <a:spcPts val="1960"/>
                        </a:lnSpc>
                        <a:buFont typeface="Arial"/>
                        <a:buChar char="•"/>
                        <a:defRPr/>
                      </a:pPr>
                      <a:r>
                        <a:rPr lang="en-US" sz="1400">
                          <a:solidFill>
                            <a:srgbClr val="000000"/>
                          </a:solidFill>
                          <a:latin typeface="Calibri (MS)"/>
                          <a:ea typeface="Calibri (MS)"/>
                          <a:cs typeface="Calibri (MS)"/>
                          <a:sym typeface="Calibri (MS)"/>
                        </a:rPr>
                        <a:t>On race day, Corporate runners will be hosted in a </a:t>
                      </a:r>
                      <a:r>
                        <a:rPr lang="en-US" b="true" sz="1400">
                          <a:solidFill>
                            <a:srgbClr val="000000"/>
                          </a:solidFill>
                          <a:latin typeface="Calibri (MS) Bold"/>
                          <a:ea typeface="Calibri (MS) Bold"/>
                          <a:cs typeface="Calibri (MS) Bold"/>
                          <a:sym typeface="Calibri (MS) Bold"/>
                        </a:rPr>
                        <a:t>special Corporate Tent</a:t>
                      </a:r>
                      <a:r>
                        <a:rPr lang="en-US" sz="1400">
                          <a:solidFill>
                            <a:srgbClr val="000000"/>
                          </a:solidFill>
                          <a:latin typeface="Calibri (MS)"/>
                          <a:ea typeface="Calibri (MS)"/>
                          <a:cs typeface="Calibri (MS)"/>
                          <a:sym typeface="Calibri (MS)"/>
                        </a:rPr>
                        <a:t>, separate from the general runners on race day: On race day the event promoters set up a dedicated tent in the holding area exclusively for Corporate Teams participating through philanthropy. The tent offers a range of fun and relaxing activities like games, art and craft, photo booths, team challenges, refreshments. This will give corporate team members a distinct and enjoyable experience at the VDHM 2025, making their race day more memorable in addition to the run!</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3285432">
                <a:tc>
                  <a:txBody>
                    <a:bodyPr anchor="t" rtlCol="false"/>
                    <a:lstStyle/>
                    <a:p>
                      <a:pPr algn="just" marL="302261" indent="-151130" lvl="1">
                        <a:lnSpc>
                          <a:spcPts val="1960"/>
                        </a:lnSpc>
                        <a:buFont typeface="Arial"/>
                        <a:buChar char="•"/>
                        <a:defRPr/>
                      </a:pPr>
                      <a:r>
                        <a:rPr lang="en-US" b="true" sz="1400">
                          <a:solidFill>
                            <a:srgbClr val="000000"/>
                          </a:solidFill>
                          <a:latin typeface="Inter Bold"/>
                          <a:ea typeface="Inter Bold"/>
                          <a:cs typeface="Inter Bold"/>
                          <a:sym typeface="Inter Bold"/>
                        </a:rPr>
                        <a:t>Brand visibility</a:t>
                      </a:r>
                      <a:r>
                        <a:rPr lang="en-US" sz="1400">
                          <a:solidFill>
                            <a:srgbClr val="000000"/>
                          </a:solidFill>
                          <a:latin typeface="Inter"/>
                          <a:ea typeface="Inter"/>
                          <a:cs typeface="Inter"/>
                          <a:sym typeface="Inter"/>
                        </a:rPr>
                        <a:t> for corporates participating through philanthropy:</a:t>
                      </a:r>
                      <a:endParaRPr lang="en-US" sz="1100"/>
                    </a:p>
                    <a:p>
                      <a:pPr algn="just" marL="604521" indent="-201507" lvl="2">
                        <a:lnSpc>
                          <a:spcPts val="1960"/>
                        </a:lnSpc>
                        <a:buFont typeface="Arial"/>
                        <a:buChar char="⚬"/>
                      </a:pPr>
                      <a:r>
                        <a:rPr lang="en-US" sz="1400">
                          <a:solidFill>
                            <a:srgbClr val="000000"/>
                          </a:solidFill>
                          <a:latin typeface="Inter"/>
                          <a:ea typeface="Inter"/>
                          <a:cs typeface="Inter"/>
                          <a:sym typeface="Inter"/>
                        </a:rPr>
                        <a:t>All companies will be listed on </a:t>
                      </a:r>
                      <a:r>
                        <a:rPr lang="en-US" sz="1400" u="sng">
                          <a:solidFill>
                            <a:srgbClr val="000000"/>
                          </a:solidFill>
                          <a:latin typeface="Inter"/>
                          <a:ea typeface="Inter"/>
                          <a:cs typeface="Inter"/>
                          <a:sym typeface="Inter"/>
                          <a:hlinkClick r:id="rId4" tooltip="https://vdhm.lakshyaa.co.in"/>
                        </a:rPr>
                        <a:t>https://vdhm.lakshyaa.co.in</a:t>
                      </a:r>
                    </a:p>
                    <a:p>
                      <a:pPr algn="just" marL="604521" indent="-201507" lvl="2">
                        <a:lnSpc>
                          <a:spcPts val="1960"/>
                        </a:lnSpc>
                        <a:buFont typeface="Arial"/>
                        <a:buChar char="⚬"/>
                      </a:pPr>
                      <a:r>
                        <a:rPr lang="en-US" sz="1400">
                          <a:solidFill>
                            <a:srgbClr val="000000"/>
                          </a:solidFill>
                          <a:latin typeface="Inter"/>
                          <a:ea typeface="Inter"/>
                          <a:cs typeface="Inter"/>
                          <a:sym typeface="Inter"/>
                        </a:rPr>
                        <a:t>Video messages of a Company CXO on company’s participation and contribution at the back of VDHM 2025 will be covered on social media platforms of the event and Lakshyaa – company must have fielded at least one Team 20. Video message, of not more than 45 seconds, to be provided by the company as per the specifications mandated by Procam. </a:t>
                      </a:r>
                    </a:p>
                    <a:p>
                      <a:pPr algn="just" marL="604521" indent="-201507" lvl="2">
                        <a:lnSpc>
                          <a:spcPts val="1960"/>
                        </a:lnSpc>
                        <a:buFont typeface="Arial"/>
                        <a:buChar char="⚬"/>
                      </a:pPr>
                      <a:r>
                        <a:rPr lang="en-US" sz="1400">
                          <a:solidFill>
                            <a:srgbClr val="000000"/>
                          </a:solidFill>
                          <a:latin typeface="Inter"/>
                          <a:ea typeface="Inter"/>
                          <a:cs typeface="Inter"/>
                          <a:sym typeface="Inter"/>
                        </a:rPr>
                        <a:t>Highlighted on the Wall of Stars at the Expo and Media Center.</a:t>
                      </a:r>
                    </a:p>
                    <a:p>
                      <a:pPr algn="just" marL="604521" indent="-201507" lvl="2">
                        <a:lnSpc>
                          <a:spcPts val="1960"/>
                        </a:lnSpc>
                        <a:buFont typeface="Arial"/>
                        <a:buChar char="⚬"/>
                      </a:pPr>
                      <a:r>
                        <a:rPr lang="en-US" sz="1400">
                          <a:solidFill>
                            <a:srgbClr val="000000"/>
                          </a:solidFill>
                          <a:latin typeface="Inter"/>
                          <a:ea typeface="Inter"/>
                          <a:cs typeface="Inter"/>
                          <a:sym typeface="Inter"/>
                        </a:rPr>
                        <a:t>Senior</a:t>
                      </a:r>
                      <a:r>
                        <a:rPr lang="en-US" sz="1400">
                          <a:solidFill>
                            <a:srgbClr val="000000"/>
                          </a:solidFill>
                          <a:latin typeface="Inter"/>
                          <a:ea typeface="Inter"/>
                          <a:cs typeface="Inter"/>
                          <a:sym typeface="Inter"/>
                        </a:rPr>
                        <a:t> Representatives of </a:t>
                      </a:r>
                      <a:r>
                        <a:rPr lang="en-US" sz="1400">
                          <a:solidFill>
                            <a:srgbClr val="000000"/>
                          </a:solidFill>
                          <a:latin typeface="Inter"/>
                          <a:ea typeface="Inter"/>
                          <a:cs typeface="Inter"/>
                          <a:sym typeface="Inter"/>
                        </a:rPr>
                        <a:t>Top 2 corporates (upto 4 members) will be invited for the philanthropy press meet conducted during race week at the Event Media Center. </a:t>
                      </a:r>
                    </a:p>
                    <a:p>
                      <a:pPr algn="just" marL="604521" indent="-201507" lvl="2">
                        <a:lnSpc>
                          <a:spcPts val="1960"/>
                        </a:lnSpc>
                        <a:buFont typeface="Arial"/>
                        <a:buChar char="⚬"/>
                      </a:pPr>
                      <a:r>
                        <a:rPr lang="en-US" sz="1400">
                          <a:solidFill>
                            <a:srgbClr val="000000"/>
                          </a:solidFill>
                          <a:latin typeface="Inter"/>
                          <a:ea typeface="Inter"/>
                          <a:cs typeface="Inter"/>
                          <a:sym typeface="Inter"/>
                        </a:rPr>
                        <a:t>Top 5 corporates highlighted on the Wall of Stars within the VIP Procam Marquee.</a:t>
                      </a:r>
                    </a:p>
                    <a:p>
                      <a:pPr algn="just" marL="604521" indent="-201507" lvl="2">
                        <a:lnSpc>
                          <a:spcPts val="1960"/>
                        </a:lnSpc>
                        <a:buFont typeface="Arial"/>
                        <a:buChar char="⚬"/>
                      </a:pPr>
                      <a:r>
                        <a:rPr lang="en-US" sz="1400">
                          <a:solidFill>
                            <a:srgbClr val="000000"/>
                          </a:solidFill>
                          <a:latin typeface="Inter"/>
                          <a:ea typeface="Inter"/>
                          <a:cs typeface="Inter"/>
                          <a:sym typeface="Inter"/>
                        </a:rPr>
                        <a:t>Top 10 corporates featured during race day live telecast as part of the Corporate Leaderboard. </a:t>
                      </a:r>
                    </a:p>
                    <a:p>
                      <a:pPr algn="just" marL="604521" indent="-201507" lvl="2">
                        <a:lnSpc>
                          <a:spcPts val="1960"/>
                        </a:lnSpc>
                        <a:buFont typeface="Arial"/>
                        <a:buChar char="⚬"/>
                      </a:pPr>
                      <a:r>
                        <a:rPr lang="en-US" sz="1400">
                          <a:solidFill>
                            <a:srgbClr val="000000"/>
                          </a:solidFill>
                          <a:latin typeface="Inter"/>
                          <a:ea typeface="Inter"/>
                          <a:cs typeface="Inter"/>
                          <a:sym typeface="Inter"/>
                        </a:rPr>
                        <a:t>Company names, along with the NGOs they have supported, will be acknowledged in the Corporate Tent.</a:t>
                      </a:r>
                    </a:p>
                    <a:p>
                      <a:pPr algn="just" marL="604521" indent="-201507" lvl="2">
                        <a:lnSpc>
                          <a:spcPts val="1960"/>
                        </a:lnSpc>
                        <a:buFont typeface="Arial"/>
                        <a:buChar char="⚬"/>
                      </a:pPr>
                      <a:r>
                        <a:rPr lang="en-US" sz="1400">
                          <a:solidFill>
                            <a:srgbClr val="000000"/>
                          </a:solidFill>
                          <a:latin typeface="Inter"/>
                          <a:ea typeface="Inter"/>
                          <a:cs typeface="Inter"/>
                          <a:sym typeface="Inter"/>
                        </a:rPr>
                        <a:t>⁠Invite to VIP Procam Marquee for up to 2 CXOs of top 3 corporates.</a:t>
                      </a:r>
                    </a:p>
                    <a:p>
                      <a:pPr algn="just" marL="604521" indent="-201507" lvl="2">
                        <a:lnSpc>
                          <a:spcPts val="1960"/>
                        </a:lnSpc>
                        <a:buFont typeface="Arial"/>
                        <a:buChar char="⚬"/>
                      </a:pPr>
                      <a:r>
                        <a:rPr lang="en-US" sz="1400">
                          <a:solidFill>
                            <a:srgbClr val="000000"/>
                          </a:solidFill>
                          <a:latin typeface="Inter"/>
                          <a:ea typeface="Inter"/>
                          <a:cs typeface="Inter"/>
                          <a:sym typeface="Inter"/>
                        </a:rPr>
                        <a:t>Companies fielding teams of at least one Team 50 will have its name featured within the Charity Corridor on the race route on race day.</a:t>
                      </a:r>
                    </a:p>
                    <a:p>
                      <a:pPr algn="just" marL="604521" indent="-201507" lvl="2">
                        <a:lnSpc>
                          <a:spcPts val="1960"/>
                        </a:lnSpc>
                        <a:buFont typeface="Arial"/>
                        <a:buChar char="⚬"/>
                      </a:pPr>
                      <a:r>
                        <a:rPr lang="en-US" sz="1400">
                          <a:solidFill>
                            <a:srgbClr val="000000"/>
                          </a:solidFill>
                          <a:latin typeface="Inter"/>
                          <a:ea typeface="Inter"/>
                          <a:cs typeface="Inter"/>
                          <a:sym typeface="Inter"/>
                        </a:rPr>
                        <a:t>Invitation to senior representatives (up to 2) to the top 5 contributing companies at the </a:t>
                      </a:r>
                      <a:r>
                        <a:rPr lang="en-US" b="true" sz="1400">
                          <a:solidFill>
                            <a:srgbClr val="000000"/>
                          </a:solidFill>
                          <a:latin typeface="Inter Bold"/>
                          <a:ea typeface="Inter Bold"/>
                          <a:cs typeface="Inter Bold"/>
                          <a:sym typeface="Inter Bold"/>
                        </a:rPr>
                        <a:t>VDHM 2025 Philanthropy Awards</a:t>
                      </a:r>
                      <a:r>
                        <a:rPr lang="en-US" sz="1400">
                          <a:solidFill>
                            <a:srgbClr val="000000"/>
                          </a:solidFill>
                          <a:latin typeface="Inter"/>
                          <a:ea typeface="Inter"/>
                          <a:cs typeface="Inter"/>
                          <a:sym typeface="Inter"/>
                        </a:rPr>
                        <a:t>, held post race day.</a:t>
                      </a:r>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3939">
                <a:tc>
                  <a:txBody>
                    <a:bodyPr anchor="t" rtlCol="false"/>
                    <a:lstStyle/>
                    <a:p>
                      <a:pPr algn="just" marL="302261" indent="-151130" lvl="1">
                        <a:lnSpc>
                          <a:spcPts val="1960"/>
                        </a:lnSpc>
                        <a:buFont typeface="Arial"/>
                        <a:buChar char="•"/>
                        <a:defRPr/>
                      </a:pPr>
                      <a:r>
                        <a:rPr lang="en-US" sz="1400">
                          <a:solidFill>
                            <a:srgbClr val="000000"/>
                          </a:solidFill>
                          <a:latin typeface="Inter"/>
                          <a:ea typeface="Inter"/>
                          <a:cs typeface="Inter"/>
                          <a:sym typeface="Inter"/>
                        </a:rPr>
                        <a:t>“Highest Employee Participation” </a:t>
                      </a:r>
                      <a:r>
                        <a:rPr lang="en-US" b="true" sz="1400">
                          <a:solidFill>
                            <a:srgbClr val="000000"/>
                          </a:solidFill>
                          <a:latin typeface="Inter Bold"/>
                          <a:ea typeface="Inter Bold"/>
                          <a:cs typeface="Inter Bold"/>
                          <a:sym typeface="Inter Bold"/>
                        </a:rPr>
                        <a:t>award</a:t>
                      </a:r>
                      <a:r>
                        <a:rPr lang="en-US" sz="1400">
                          <a:solidFill>
                            <a:srgbClr val="000000"/>
                          </a:solidFill>
                          <a:latin typeface="Inter"/>
                          <a:ea typeface="Inter"/>
                          <a:cs typeface="Inter"/>
                          <a:sym typeface="Inter"/>
                        </a:rPr>
                        <a:t> presented to the company with highest participation through philanthropy, within the Corporate Tent on race day. </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3939">
                <a:tc>
                  <a:txBody>
                    <a:bodyPr anchor="t" rtlCol="false"/>
                    <a:lstStyle/>
                    <a:p>
                      <a:pPr algn="just" marL="302261" indent="-151130" lvl="1">
                        <a:lnSpc>
                          <a:spcPts val="1960"/>
                        </a:lnSpc>
                        <a:buFont typeface="Arial"/>
                        <a:buChar char="•"/>
                        <a:defRPr/>
                      </a:pPr>
                      <a:r>
                        <a:rPr lang="en-US" b="true" sz="1400">
                          <a:solidFill>
                            <a:srgbClr val="000000"/>
                          </a:solidFill>
                          <a:latin typeface="Inter Bold"/>
                          <a:ea typeface="Inter Bold"/>
                          <a:cs typeface="Inter Bold"/>
                          <a:sym typeface="Inter Bold"/>
                        </a:rPr>
                        <a:t>Volunteering &amp; engagement opportunities </a:t>
                      </a:r>
                      <a:r>
                        <a:rPr lang="en-US" sz="1400">
                          <a:solidFill>
                            <a:srgbClr val="000000"/>
                          </a:solidFill>
                          <a:latin typeface="Inter"/>
                          <a:ea typeface="Inter"/>
                          <a:cs typeface="Inter"/>
                          <a:sym typeface="Inter"/>
                        </a:rPr>
                        <a:t>with the NGO project/ beneficiaries, facilitated by supported NGO and Lakshyaa.</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3939">
                <a:tc>
                  <a:txBody>
                    <a:bodyPr anchor="t" rtlCol="false"/>
                    <a:lstStyle/>
                    <a:p>
                      <a:pPr algn="just" marL="302261" indent="-151130" lvl="1">
                        <a:lnSpc>
                          <a:spcPts val="1960"/>
                        </a:lnSpc>
                        <a:buFont typeface="Arial"/>
                        <a:buChar char="•"/>
                        <a:defRPr/>
                      </a:pPr>
                      <a:r>
                        <a:rPr lang="en-US" sz="1400">
                          <a:solidFill>
                            <a:srgbClr val="000000"/>
                          </a:solidFill>
                          <a:latin typeface="Inter"/>
                          <a:ea typeface="Inter"/>
                          <a:cs typeface="Inter"/>
                          <a:sym typeface="Inter"/>
                        </a:rPr>
                        <a:t>Top 5 contributing corporate teams will be offered</a:t>
                      </a:r>
                      <a:r>
                        <a:rPr lang="en-US" b="true" sz="1400">
                          <a:solidFill>
                            <a:srgbClr val="000000"/>
                          </a:solidFill>
                          <a:latin typeface="Inter Bold"/>
                          <a:ea typeface="Inter Bold"/>
                          <a:cs typeface="Inter Bold"/>
                          <a:sym typeface="Inter Bold"/>
                        </a:rPr>
                        <a:t> exclusive CSR workshops</a:t>
                      </a:r>
                      <a:r>
                        <a:rPr lang="en-US" sz="1400">
                          <a:solidFill>
                            <a:srgbClr val="000000"/>
                          </a:solidFill>
                          <a:latin typeface="Inter"/>
                          <a:ea typeface="Inter"/>
                          <a:cs typeface="Inter"/>
                          <a:sym typeface="Inter"/>
                        </a:rPr>
                        <a:t> to strengthen their compliances and create a larger impact through their social responsibility efforts.</a:t>
                      </a:r>
                      <a:r>
                        <a:rPr lang="en-US" sz="1400">
                          <a:solidFill>
                            <a:srgbClr val="000000"/>
                          </a:solidFill>
                          <a:latin typeface="Inter"/>
                          <a:ea typeface="Inter"/>
                          <a:cs typeface="Inter"/>
                          <a:sym typeface="Inter"/>
                        </a:rPr>
                        <a:t> </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3939">
                <a:tc>
                  <a:txBody>
                    <a:bodyPr anchor="t" rtlCol="false"/>
                    <a:lstStyle/>
                    <a:p>
                      <a:pPr algn="just" marL="302259" indent="-151129" lvl="1">
                        <a:lnSpc>
                          <a:spcPts val="1959"/>
                        </a:lnSpc>
                        <a:buFont typeface="Arial"/>
                        <a:buChar char="•"/>
                        <a:defRPr/>
                      </a:pPr>
                      <a:r>
                        <a:rPr lang="en-US" sz="1399">
                          <a:solidFill>
                            <a:srgbClr val="000000"/>
                          </a:solidFill>
                          <a:latin typeface="Inter"/>
                          <a:ea typeface="Inter"/>
                          <a:cs typeface="Inter"/>
                          <a:sym typeface="Inter"/>
                        </a:rPr>
                        <a:t>All Companies will be </a:t>
                      </a:r>
                      <a:r>
                        <a:rPr lang="en-US" b="true" sz="1399">
                          <a:solidFill>
                            <a:srgbClr val="000000"/>
                          </a:solidFill>
                          <a:latin typeface="Inter Bold"/>
                          <a:ea typeface="Inter Bold"/>
                          <a:cs typeface="Inter Bold"/>
                          <a:sym typeface="Inter Bold"/>
                        </a:rPr>
                        <a:t>acknowledged on the Event Docket</a:t>
                      </a:r>
                      <a:r>
                        <a:rPr lang="en-US" sz="1399">
                          <a:solidFill>
                            <a:srgbClr val="000000"/>
                          </a:solidFill>
                          <a:latin typeface="Inter"/>
                          <a:ea typeface="Inter"/>
                          <a:cs typeface="Inter"/>
                          <a:sym typeface="Inter"/>
                        </a:rPr>
                        <a:t> post race day. Top 3 contributing companies will each get a full pag</a:t>
                      </a:r>
                      <a:r>
                        <a:rPr lang="en-US" sz="1399">
                          <a:solidFill>
                            <a:srgbClr val="000000"/>
                          </a:solidFill>
                          <a:latin typeface="Inter"/>
                          <a:ea typeface="Inter"/>
                          <a:cs typeface="Inter"/>
                          <a:sym typeface="Inter"/>
                        </a:rPr>
                        <a:t>e f</a:t>
                      </a:r>
                      <a:r>
                        <a:rPr lang="en-US" sz="1399" u="none">
                          <a:solidFill>
                            <a:srgbClr val="000000"/>
                          </a:solidFill>
                          <a:latin typeface="Inter"/>
                          <a:ea typeface="Inter"/>
                          <a:cs typeface="Inter"/>
                          <a:sym typeface="Inter"/>
                        </a:rPr>
                        <a:t>eat</a:t>
                      </a:r>
                      <a:r>
                        <a:rPr lang="en-US" sz="1399">
                          <a:solidFill>
                            <a:srgbClr val="000000"/>
                          </a:solidFill>
                          <a:latin typeface="Inter"/>
                          <a:ea typeface="Inter"/>
                          <a:cs typeface="Inter"/>
                          <a:sym typeface="Inter"/>
                        </a:rPr>
                        <a:t>ur</a:t>
                      </a:r>
                      <a:r>
                        <a:rPr lang="en-US" sz="1399" u="none">
                          <a:solidFill>
                            <a:srgbClr val="000000"/>
                          </a:solidFill>
                          <a:latin typeface="Inter"/>
                          <a:ea typeface="Inter"/>
                          <a:cs typeface="Inter"/>
                          <a:sym typeface="Inter"/>
                        </a:rPr>
                        <a:t>e</a:t>
                      </a:r>
                      <a:r>
                        <a:rPr lang="en-US" sz="1399">
                          <a:solidFill>
                            <a:srgbClr val="000000"/>
                          </a:solidFill>
                          <a:latin typeface="Inter"/>
                          <a:ea typeface="Inter"/>
                          <a:cs typeface="Inter"/>
                          <a:sym typeface="Inter"/>
                        </a:rPr>
                        <a:t> </a:t>
                      </a:r>
                      <a:r>
                        <a:rPr lang="en-US" sz="1399" u="none">
                          <a:solidFill>
                            <a:srgbClr val="000000"/>
                          </a:solidFill>
                          <a:latin typeface="Inter"/>
                          <a:ea typeface="Inter"/>
                          <a:cs typeface="Inter"/>
                          <a:sym typeface="Inter"/>
                        </a:rPr>
                        <a:t>i</a:t>
                      </a:r>
                      <a:r>
                        <a:rPr lang="en-US" sz="1399">
                          <a:solidFill>
                            <a:srgbClr val="000000"/>
                          </a:solidFill>
                          <a:latin typeface="Inter"/>
                          <a:ea typeface="Inter"/>
                          <a:cs typeface="Inter"/>
                          <a:sym typeface="Inter"/>
                        </a:rPr>
                        <a:t>n t</a:t>
                      </a:r>
                      <a:r>
                        <a:rPr lang="en-US" sz="1399" u="none">
                          <a:solidFill>
                            <a:srgbClr val="000000"/>
                          </a:solidFill>
                          <a:latin typeface="Inter"/>
                          <a:ea typeface="Inter"/>
                          <a:cs typeface="Inter"/>
                          <a:sym typeface="Inter"/>
                        </a:rPr>
                        <a:t>h</a:t>
                      </a:r>
                      <a:r>
                        <a:rPr lang="en-US" sz="1399">
                          <a:solidFill>
                            <a:srgbClr val="000000"/>
                          </a:solidFill>
                          <a:latin typeface="Inter"/>
                          <a:ea typeface="Inter"/>
                          <a:cs typeface="Inter"/>
                          <a:sym typeface="Inter"/>
                        </a:rPr>
                        <a:t>e D</a:t>
                      </a:r>
                      <a:r>
                        <a:rPr lang="en-US" sz="1399" u="none">
                          <a:solidFill>
                            <a:srgbClr val="000000"/>
                          </a:solidFill>
                          <a:latin typeface="Inter"/>
                          <a:ea typeface="Inter"/>
                          <a:cs typeface="Inter"/>
                          <a:sym typeface="Inter"/>
                        </a:rPr>
                        <a:t>ocket</a:t>
                      </a:r>
                      <a:r>
                        <a:rPr lang="en-US" sz="1399">
                          <a:solidFill>
                            <a:srgbClr val="000000"/>
                          </a:solidFill>
                          <a:latin typeface="Inter"/>
                          <a:ea typeface="Inter"/>
                          <a:cs typeface="Inter"/>
                          <a:sym typeface="Inter"/>
                        </a:rPr>
                        <a:t>. </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3939">
                <a:tc>
                  <a:txBody>
                    <a:bodyPr anchor="t" rtlCol="false"/>
                    <a:lstStyle/>
                    <a:p>
                      <a:pPr algn="just" marL="302259" indent="-151129" lvl="1">
                        <a:lnSpc>
                          <a:spcPts val="1959"/>
                        </a:lnSpc>
                        <a:buFont typeface="Arial"/>
                        <a:buChar char="•"/>
                        <a:defRPr/>
                      </a:pPr>
                      <a:r>
                        <a:rPr lang="en-US" b="true" sz="1399">
                          <a:solidFill>
                            <a:srgbClr val="000000"/>
                          </a:solidFill>
                          <a:latin typeface="Inter Bold"/>
                          <a:ea typeface="Inter Bold"/>
                          <a:cs typeface="Inter Bold"/>
                          <a:sym typeface="Inter Bold"/>
                        </a:rPr>
                        <a:t>Recognition Certificate</a:t>
                      </a:r>
                      <a:r>
                        <a:rPr lang="en-US" sz="1399">
                          <a:solidFill>
                            <a:srgbClr val="000000"/>
                          </a:solidFill>
                          <a:latin typeface="Inter"/>
                          <a:ea typeface="Inter"/>
                          <a:cs typeface="Inter"/>
                          <a:sym typeface="Inter"/>
                        </a:rPr>
                        <a:t> from Procam International and Lakshyaa recognising the contributions made by Corporates.   </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bl>
          </a:graphicData>
        </a:graphic>
      </p:graphicFrame>
      <p:sp>
        <p:nvSpPr>
          <p:cNvPr name="TextBox 5" id="5"/>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1993449"/>
            <a:ext cx="5664828" cy="6059070"/>
            <a:chOff x="0" y="0"/>
            <a:chExt cx="7553103" cy="8078761"/>
          </a:xfrm>
        </p:grpSpPr>
        <p:sp>
          <p:nvSpPr>
            <p:cNvPr name="Freeform 3" id="3"/>
            <p:cNvSpPr/>
            <p:nvPr/>
          </p:nvSpPr>
          <p:spPr>
            <a:xfrm flipH="false" flipV="false" rot="0">
              <a:off x="1199855" y="0"/>
              <a:ext cx="6353248" cy="7747864"/>
            </a:xfrm>
            <a:custGeom>
              <a:avLst/>
              <a:gdLst/>
              <a:ahLst/>
              <a:cxnLst/>
              <a:rect r="r" b="b" t="t" l="l"/>
              <a:pathLst>
                <a:path h="7747864" w="6353248">
                  <a:moveTo>
                    <a:pt x="0" y="0"/>
                  </a:moveTo>
                  <a:lnTo>
                    <a:pt x="6353248" y="0"/>
                  </a:lnTo>
                  <a:lnTo>
                    <a:pt x="6353248" y="7747864"/>
                  </a:lnTo>
                  <a:lnTo>
                    <a:pt x="0" y="7747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703367" y="845659"/>
              <a:ext cx="5631875" cy="267335"/>
            </a:xfrm>
            <a:prstGeom prst="rect">
              <a:avLst/>
            </a:prstGeom>
          </p:spPr>
          <p:txBody>
            <a:bodyPr anchor="t" rtlCol="false" tIns="0" lIns="0" bIns="0" rIns="0">
              <a:spAutoFit/>
            </a:bodyPr>
            <a:lstStyle/>
            <a:p>
              <a:pPr algn="just">
                <a:lnSpc>
                  <a:spcPts val="1679"/>
                </a:lnSpc>
                <a:spcBef>
                  <a:spcPct val="0"/>
                </a:spcBef>
              </a:pPr>
              <a:r>
                <a:rPr lang="en-US" b="true" sz="1200">
                  <a:solidFill>
                    <a:srgbClr val="FFFFFF"/>
                  </a:solidFill>
                  <a:latin typeface="Inter Bold"/>
                  <a:ea typeface="Inter Bold"/>
                  <a:cs typeface="Inter Bold"/>
                  <a:sym typeface="Inter Bold"/>
                </a:rPr>
                <a:t>Sign up as a corporate on https://vdhm.lakshyaa.co.in</a:t>
              </a:r>
            </a:p>
          </p:txBody>
        </p:sp>
        <p:sp>
          <p:nvSpPr>
            <p:cNvPr name="TextBox 5" id="5"/>
            <p:cNvSpPr txBox="true"/>
            <p:nvPr/>
          </p:nvSpPr>
          <p:spPr>
            <a:xfrm rot="0">
              <a:off x="1703367" y="2021749"/>
              <a:ext cx="5631875" cy="826135"/>
            </a:xfrm>
            <a:prstGeom prst="rect">
              <a:avLst/>
            </a:prstGeom>
          </p:spPr>
          <p:txBody>
            <a:bodyPr anchor="t" rtlCol="false" tIns="0" lIns="0" bIns="0" rIns="0">
              <a:spAutoFit/>
            </a:bodyPr>
            <a:lstStyle/>
            <a:p>
              <a:pPr algn="just">
                <a:lnSpc>
                  <a:spcPts val="1679"/>
                </a:lnSpc>
                <a:spcBef>
                  <a:spcPct val="0"/>
                </a:spcBef>
              </a:pPr>
              <a:r>
                <a:rPr lang="en-US" b="true" sz="1200">
                  <a:solidFill>
                    <a:srgbClr val="FFFFFF"/>
                  </a:solidFill>
                  <a:latin typeface="Inter Bold"/>
                  <a:ea typeface="Inter Bold"/>
                  <a:cs typeface="Inter Bold"/>
                  <a:sym typeface="Inter Bold"/>
                </a:rPr>
                <a:t>Log in to their VDHM account at </a:t>
              </a:r>
              <a:r>
                <a:rPr lang="en-US" b="true" sz="1200" u="sng">
                  <a:solidFill>
                    <a:srgbClr val="FFFFFF"/>
                  </a:solidFill>
                  <a:latin typeface="Inter Bold"/>
                  <a:ea typeface="Inter Bold"/>
                  <a:cs typeface="Inter Bold"/>
                  <a:sym typeface="Inter Bold"/>
                  <a:hlinkClick r:id="rId4" tooltip="https://vdhm.lakshyaa.co.in/login"/>
                </a:rPr>
                <a:t>https://vdhm.lakshyaa.co.in/login</a:t>
              </a:r>
              <a:r>
                <a:rPr lang="en-US" b="true" sz="1200">
                  <a:solidFill>
                    <a:srgbClr val="FFFFFF"/>
                  </a:solidFill>
                  <a:latin typeface="Inter Bold"/>
                  <a:ea typeface="Inter Bold"/>
                  <a:cs typeface="Inter Bold"/>
                  <a:sym typeface="Inter Bold"/>
                </a:rPr>
                <a:t> and then create a corporate page.</a:t>
              </a:r>
            </a:p>
          </p:txBody>
        </p:sp>
        <p:sp>
          <p:nvSpPr>
            <p:cNvPr name="TextBox 6" id="6"/>
            <p:cNvSpPr txBox="true"/>
            <p:nvPr/>
          </p:nvSpPr>
          <p:spPr>
            <a:xfrm rot="0">
              <a:off x="1751477" y="3586277"/>
              <a:ext cx="5535655" cy="546735"/>
            </a:xfrm>
            <a:prstGeom prst="rect">
              <a:avLst/>
            </a:prstGeom>
          </p:spPr>
          <p:txBody>
            <a:bodyPr anchor="t" rtlCol="false" tIns="0" lIns="0" bIns="0" rIns="0">
              <a:spAutoFit/>
            </a:bodyPr>
            <a:lstStyle/>
            <a:p>
              <a:pPr algn="just">
                <a:lnSpc>
                  <a:spcPts val="1679"/>
                </a:lnSpc>
                <a:spcBef>
                  <a:spcPct val="0"/>
                </a:spcBef>
              </a:pPr>
              <a:r>
                <a:rPr lang="en-US" b="true" sz="1200">
                  <a:solidFill>
                    <a:srgbClr val="FFFFFF"/>
                  </a:solidFill>
                  <a:latin typeface="Inter Bold"/>
                  <a:ea typeface="Inter Bold"/>
                  <a:cs typeface="Inter Bold"/>
                  <a:sym typeface="Inter Bold"/>
                </a:rPr>
                <a:t>Fill in the necessary details, add team members and donation details, and submit.</a:t>
              </a:r>
            </a:p>
          </p:txBody>
        </p:sp>
        <p:sp>
          <p:nvSpPr>
            <p:cNvPr name="TextBox 7" id="7"/>
            <p:cNvSpPr txBox="true"/>
            <p:nvPr/>
          </p:nvSpPr>
          <p:spPr>
            <a:xfrm rot="0">
              <a:off x="1751477" y="5038057"/>
              <a:ext cx="5509283" cy="546735"/>
            </a:xfrm>
            <a:prstGeom prst="rect">
              <a:avLst/>
            </a:prstGeom>
          </p:spPr>
          <p:txBody>
            <a:bodyPr anchor="t" rtlCol="false" tIns="0" lIns="0" bIns="0" rIns="0">
              <a:spAutoFit/>
            </a:bodyPr>
            <a:lstStyle/>
            <a:p>
              <a:pPr algn="just">
                <a:lnSpc>
                  <a:spcPts val="1679"/>
                </a:lnSpc>
                <a:spcBef>
                  <a:spcPct val="0"/>
                </a:spcBef>
              </a:pPr>
              <a:r>
                <a:rPr lang="en-US" b="true" sz="1200">
                  <a:solidFill>
                    <a:srgbClr val="FFFFFF"/>
                  </a:solidFill>
                  <a:latin typeface="Inter Bold"/>
                  <a:ea typeface="Inter Bold"/>
                  <a:cs typeface="Inter Bold"/>
                  <a:sym typeface="Inter Bold"/>
                </a:rPr>
                <a:t>Drop a confirmation email to Lakshyaa so that the Lakshyaa team can review your request.</a:t>
              </a:r>
            </a:p>
          </p:txBody>
        </p:sp>
        <p:sp>
          <p:nvSpPr>
            <p:cNvPr name="TextBox 8" id="8"/>
            <p:cNvSpPr txBox="true"/>
            <p:nvPr/>
          </p:nvSpPr>
          <p:spPr>
            <a:xfrm rot="0">
              <a:off x="1716553" y="6156983"/>
              <a:ext cx="5450111" cy="1105535"/>
            </a:xfrm>
            <a:prstGeom prst="rect">
              <a:avLst/>
            </a:prstGeom>
          </p:spPr>
          <p:txBody>
            <a:bodyPr anchor="t" rtlCol="false" tIns="0" lIns="0" bIns="0" rIns="0">
              <a:spAutoFit/>
            </a:bodyPr>
            <a:lstStyle/>
            <a:p>
              <a:pPr algn="just">
                <a:lnSpc>
                  <a:spcPts val="1679"/>
                </a:lnSpc>
                <a:spcBef>
                  <a:spcPct val="0"/>
                </a:spcBef>
              </a:pPr>
              <a:r>
                <a:rPr lang="en-US" b="true" sz="1200">
                  <a:solidFill>
                    <a:srgbClr val="FFFFFF"/>
                  </a:solidFill>
                  <a:latin typeface="Inter Bold"/>
                  <a:ea typeface="Inter Bold"/>
                  <a:cs typeface="Inter Bold"/>
                  <a:sym typeface="Inter Bold"/>
                </a:rPr>
                <a:t>Once the team application is reviewed and the donation details are verified by Lakshyaa, the teams will be allocated to your SPOC and they will receive emails with runner registration details.</a:t>
              </a:r>
            </a:p>
          </p:txBody>
        </p:sp>
        <p:sp>
          <p:nvSpPr>
            <p:cNvPr name="TextBox 9" id="9"/>
            <p:cNvSpPr txBox="true"/>
            <p:nvPr/>
          </p:nvSpPr>
          <p:spPr>
            <a:xfrm rot="0">
              <a:off x="0" y="-476250"/>
              <a:ext cx="1199855" cy="2859243"/>
            </a:xfrm>
            <a:prstGeom prst="rect">
              <a:avLst/>
            </a:prstGeom>
          </p:spPr>
          <p:txBody>
            <a:bodyPr anchor="t" rtlCol="false" tIns="0" lIns="0" bIns="0" rIns="0">
              <a:spAutoFit/>
            </a:bodyPr>
            <a:lstStyle/>
            <a:p>
              <a:pPr algn="l">
                <a:lnSpc>
                  <a:spcPts val="16516"/>
                </a:lnSpc>
                <a:spcBef>
                  <a:spcPct val="0"/>
                </a:spcBef>
              </a:pPr>
              <a:r>
                <a:rPr lang="en-US" b="true" sz="11797">
                  <a:solidFill>
                    <a:srgbClr val="949292">
                      <a:alpha val="33725"/>
                    </a:srgbClr>
                  </a:solidFill>
                  <a:latin typeface="Calibri (MS) Bold"/>
                  <a:ea typeface="Calibri (MS) Bold"/>
                  <a:cs typeface="Calibri (MS) Bold"/>
                  <a:sym typeface="Calibri (MS) Bold"/>
                </a:rPr>
                <a:t>1</a:t>
              </a:r>
            </a:p>
          </p:txBody>
        </p:sp>
        <p:sp>
          <p:nvSpPr>
            <p:cNvPr name="TextBox 10" id="10"/>
            <p:cNvSpPr txBox="true"/>
            <p:nvPr/>
          </p:nvSpPr>
          <p:spPr>
            <a:xfrm rot="0">
              <a:off x="48000" y="918689"/>
              <a:ext cx="1199855" cy="2859243"/>
            </a:xfrm>
            <a:prstGeom prst="rect">
              <a:avLst/>
            </a:prstGeom>
          </p:spPr>
          <p:txBody>
            <a:bodyPr anchor="t" rtlCol="false" tIns="0" lIns="0" bIns="0" rIns="0">
              <a:spAutoFit/>
            </a:bodyPr>
            <a:lstStyle/>
            <a:p>
              <a:pPr algn="l">
                <a:lnSpc>
                  <a:spcPts val="16516"/>
                </a:lnSpc>
                <a:spcBef>
                  <a:spcPct val="0"/>
                </a:spcBef>
              </a:pPr>
              <a:r>
                <a:rPr lang="en-US" b="true" sz="11797">
                  <a:solidFill>
                    <a:srgbClr val="949292">
                      <a:alpha val="33725"/>
                    </a:srgbClr>
                  </a:solidFill>
                  <a:latin typeface="Calibri (MS) Bold"/>
                  <a:ea typeface="Calibri (MS) Bold"/>
                  <a:cs typeface="Calibri (MS) Bold"/>
                  <a:sym typeface="Calibri (MS) Bold"/>
                </a:rPr>
                <a:t>2</a:t>
              </a:r>
            </a:p>
          </p:txBody>
        </p:sp>
        <p:sp>
          <p:nvSpPr>
            <p:cNvPr name="TextBox 11" id="11"/>
            <p:cNvSpPr txBox="true"/>
            <p:nvPr/>
          </p:nvSpPr>
          <p:spPr>
            <a:xfrm rot="0">
              <a:off x="48000" y="2371634"/>
              <a:ext cx="1199855" cy="2859243"/>
            </a:xfrm>
            <a:prstGeom prst="rect">
              <a:avLst/>
            </a:prstGeom>
          </p:spPr>
          <p:txBody>
            <a:bodyPr anchor="t" rtlCol="false" tIns="0" lIns="0" bIns="0" rIns="0">
              <a:spAutoFit/>
            </a:bodyPr>
            <a:lstStyle/>
            <a:p>
              <a:pPr algn="l">
                <a:lnSpc>
                  <a:spcPts val="16516"/>
                </a:lnSpc>
                <a:spcBef>
                  <a:spcPct val="0"/>
                </a:spcBef>
              </a:pPr>
              <a:r>
                <a:rPr lang="en-US" b="true" sz="11797">
                  <a:solidFill>
                    <a:srgbClr val="949292">
                      <a:alpha val="33725"/>
                    </a:srgbClr>
                  </a:solidFill>
                  <a:latin typeface="Calibri (MS) Bold"/>
                  <a:ea typeface="Calibri (MS) Bold"/>
                  <a:cs typeface="Calibri (MS) Bold"/>
                  <a:sym typeface="Calibri (MS) Bold"/>
                </a:rPr>
                <a:t>3</a:t>
              </a:r>
            </a:p>
          </p:txBody>
        </p:sp>
        <p:sp>
          <p:nvSpPr>
            <p:cNvPr name="TextBox 12" id="12"/>
            <p:cNvSpPr txBox="true"/>
            <p:nvPr/>
          </p:nvSpPr>
          <p:spPr>
            <a:xfrm rot="0">
              <a:off x="48000" y="3826682"/>
              <a:ext cx="1199855" cy="2859243"/>
            </a:xfrm>
            <a:prstGeom prst="rect">
              <a:avLst/>
            </a:prstGeom>
          </p:spPr>
          <p:txBody>
            <a:bodyPr anchor="t" rtlCol="false" tIns="0" lIns="0" bIns="0" rIns="0">
              <a:spAutoFit/>
            </a:bodyPr>
            <a:lstStyle/>
            <a:p>
              <a:pPr algn="l">
                <a:lnSpc>
                  <a:spcPts val="16516"/>
                </a:lnSpc>
                <a:spcBef>
                  <a:spcPct val="0"/>
                </a:spcBef>
              </a:pPr>
              <a:r>
                <a:rPr lang="en-US" b="true" sz="11797">
                  <a:solidFill>
                    <a:srgbClr val="949292">
                      <a:alpha val="33725"/>
                    </a:srgbClr>
                  </a:solidFill>
                  <a:latin typeface="Calibri (MS) Bold"/>
                  <a:ea typeface="Calibri (MS) Bold"/>
                  <a:cs typeface="Calibri (MS) Bold"/>
                  <a:sym typeface="Calibri (MS) Bold"/>
                </a:rPr>
                <a:t>4</a:t>
              </a:r>
            </a:p>
          </p:txBody>
        </p:sp>
        <p:sp>
          <p:nvSpPr>
            <p:cNvPr name="TextBox 13" id="13"/>
            <p:cNvSpPr txBox="true"/>
            <p:nvPr/>
          </p:nvSpPr>
          <p:spPr>
            <a:xfrm rot="0">
              <a:off x="96000" y="5219518"/>
              <a:ext cx="1199855" cy="2859243"/>
            </a:xfrm>
            <a:prstGeom prst="rect">
              <a:avLst/>
            </a:prstGeom>
          </p:spPr>
          <p:txBody>
            <a:bodyPr anchor="t" rtlCol="false" tIns="0" lIns="0" bIns="0" rIns="0">
              <a:spAutoFit/>
            </a:bodyPr>
            <a:lstStyle/>
            <a:p>
              <a:pPr algn="l">
                <a:lnSpc>
                  <a:spcPts val="16516"/>
                </a:lnSpc>
                <a:spcBef>
                  <a:spcPct val="0"/>
                </a:spcBef>
              </a:pPr>
              <a:r>
                <a:rPr lang="en-US" b="true" sz="11797">
                  <a:solidFill>
                    <a:srgbClr val="949292">
                      <a:alpha val="33725"/>
                    </a:srgbClr>
                  </a:solidFill>
                  <a:latin typeface="Calibri (MS) Bold"/>
                  <a:ea typeface="Calibri (MS) Bold"/>
                  <a:cs typeface="Calibri (MS) Bold"/>
                  <a:sym typeface="Calibri (MS) Bold"/>
                </a:rPr>
                <a:t>5</a:t>
              </a:r>
            </a:p>
          </p:txBody>
        </p:sp>
      </p:grpSp>
      <p:grpSp>
        <p:nvGrpSpPr>
          <p:cNvPr name="Group 14" id="14"/>
          <p:cNvGrpSpPr/>
          <p:nvPr/>
        </p:nvGrpSpPr>
        <p:grpSpPr>
          <a:xfrm rot="0">
            <a:off x="7489247" y="1028700"/>
            <a:ext cx="3309506" cy="7727981"/>
            <a:chOff x="0" y="0"/>
            <a:chExt cx="4412675" cy="10303974"/>
          </a:xfrm>
        </p:grpSpPr>
        <p:sp>
          <p:nvSpPr>
            <p:cNvPr name="TextBox 15" id="15"/>
            <p:cNvSpPr txBox="true"/>
            <p:nvPr/>
          </p:nvSpPr>
          <p:spPr>
            <a:xfrm rot="0">
              <a:off x="0" y="-38100"/>
              <a:ext cx="4412675" cy="440267"/>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Team Submission Process </a:t>
              </a:r>
            </a:p>
          </p:txBody>
        </p:sp>
        <p:sp>
          <p:nvSpPr>
            <p:cNvPr name="TextBox 16" id="16"/>
            <p:cNvSpPr txBox="true"/>
            <p:nvPr/>
          </p:nvSpPr>
          <p:spPr>
            <a:xfrm rot="0">
              <a:off x="0" y="694395"/>
              <a:ext cx="4349712" cy="3613362"/>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Corporate team participation applications are handled through the official online portal managed by the Event Promoter - Procam International Pvt. Ltd. Team members must register only using company-specific unique codes. Only once the company SPOC has submitted the desired applications (depending on the team size chosen), will the team registrations be eligible to be confirmed by Procam.</a:t>
              </a:r>
            </a:p>
          </p:txBody>
        </p:sp>
        <p:sp>
          <p:nvSpPr>
            <p:cNvPr name="TextBox 17" id="17"/>
            <p:cNvSpPr txBox="true"/>
            <p:nvPr/>
          </p:nvSpPr>
          <p:spPr>
            <a:xfrm rot="0">
              <a:off x="643005" y="5046133"/>
              <a:ext cx="3126664" cy="440267"/>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Team-Fundraising </a:t>
              </a:r>
            </a:p>
          </p:txBody>
        </p:sp>
        <p:sp>
          <p:nvSpPr>
            <p:cNvPr name="TextBox 18" id="18"/>
            <p:cNvSpPr txBox="true"/>
            <p:nvPr/>
          </p:nvSpPr>
          <p:spPr>
            <a:xfrm rot="0">
              <a:off x="31481" y="5798848"/>
              <a:ext cx="4381194" cy="2622762"/>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Employees from participating companies can login to make their involvement in the VDHM even more meaningful by raising funds for an NGO. Further, corporates can use their Corporate Page to raise funds for their chosen NGO through employee and team contributions. </a:t>
              </a:r>
            </a:p>
          </p:txBody>
        </p:sp>
        <p:sp>
          <p:nvSpPr>
            <p:cNvPr name="TextBox 19" id="19"/>
            <p:cNvSpPr txBox="true"/>
            <p:nvPr/>
          </p:nvSpPr>
          <p:spPr>
            <a:xfrm rot="0">
              <a:off x="0" y="8671813"/>
              <a:ext cx="4412675" cy="1632162"/>
            </a:xfrm>
            <a:prstGeom prst="rect">
              <a:avLst/>
            </a:prstGeom>
          </p:spPr>
          <p:txBody>
            <a:bodyPr anchor="t" rtlCol="false" tIns="0" lIns="0" bIns="0" rIns="0">
              <a:spAutoFit/>
            </a:bodyPr>
            <a:lstStyle/>
            <a:p>
              <a:pPr algn="just">
                <a:lnSpc>
                  <a:spcPts val="1960"/>
                </a:lnSpc>
                <a:spcBef>
                  <a:spcPct val="0"/>
                </a:spcBef>
              </a:pPr>
              <a:r>
                <a:rPr lang="en-US" sz="1400" i="true">
                  <a:solidFill>
                    <a:srgbClr val="000000"/>
                  </a:solidFill>
                  <a:latin typeface="Inter Italics"/>
                  <a:ea typeface="Inter Italics"/>
                  <a:cs typeface="Inter Italics"/>
                  <a:sym typeface="Inter Italics"/>
                </a:rPr>
                <a:t>The process of fundraising for employees belonging to Corporate teams is the same as Individual Fundraisers, but they also enjoy some extra benefits:</a:t>
              </a:r>
            </a:p>
          </p:txBody>
        </p:sp>
      </p:grpSp>
      <p:sp>
        <p:nvSpPr>
          <p:cNvPr name="Freeform 20" id="20"/>
          <p:cNvSpPr/>
          <p:nvPr/>
        </p:nvSpPr>
        <p:spPr>
          <a:xfrm flipH="false" flipV="false" rot="0">
            <a:off x="11819576" y="2412218"/>
            <a:ext cx="5439724" cy="5160938"/>
          </a:xfrm>
          <a:custGeom>
            <a:avLst/>
            <a:gdLst/>
            <a:ahLst/>
            <a:cxnLst/>
            <a:rect r="r" b="b" t="t" l="l"/>
            <a:pathLst>
              <a:path h="5160938" w="5439724">
                <a:moveTo>
                  <a:pt x="0" y="0"/>
                </a:moveTo>
                <a:lnTo>
                  <a:pt x="5439724" y="0"/>
                </a:lnTo>
                <a:lnTo>
                  <a:pt x="5439724" y="5160938"/>
                </a:lnTo>
                <a:lnTo>
                  <a:pt x="0" y="51609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12819835" y="2646363"/>
            <a:ext cx="3970663" cy="735965"/>
          </a:xfrm>
          <a:prstGeom prst="rect">
            <a:avLst/>
          </a:prstGeom>
        </p:spPr>
        <p:txBody>
          <a:bodyPr anchor="t" rtlCol="false" tIns="0" lIns="0" bIns="0" rIns="0">
            <a:spAutoFit/>
          </a:bodyPr>
          <a:lstStyle/>
          <a:p>
            <a:pPr algn="ctr">
              <a:lnSpc>
                <a:spcPts val="1960"/>
              </a:lnSpc>
              <a:spcBef>
                <a:spcPct val="0"/>
              </a:spcBef>
            </a:pPr>
            <a:r>
              <a:rPr lang="en-US" b="true" sz="1400">
                <a:solidFill>
                  <a:srgbClr val="000000"/>
                </a:solidFill>
                <a:latin typeface="Inter Bold"/>
                <a:ea typeface="Inter Bold"/>
                <a:cs typeface="Inter Bold"/>
                <a:sym typeface="Inter Bold"/>
              </a:rPr>
              <a:t>Social Media Recognition</a:t>
            </a:r>
          </a:p>
          <a:p>
            <a:pPr algn="ctr">
              <a:lnSpc>
                <a:spcPts val="1960"/>
              </a:lnSpc>
              <a:spcBef>
                <a:spcPct val="0"/>
              </a:spcBef>
            </a:pPr>
            <a:r>
              <a:rPr lang="en-US" sz="1400">
                <a:solidFill>
                  <a:srgbClr val="000000"/>
                </a:solidFill>
                <a:latin typeface="Inter"/>
                <a:ea typeface="Inter"/>
                <a:cs typeface="Inter"/>
                <a:sym typeface="Inter"/>
              </a:rPr>
              <a:t>The top 5 employee fundraisers will be featured on LinkedIn by Lakshyaa and VDHM.</a:t>
            </a:r>
          </a:p>
        </p:txBody>
      </p:sp>
      <p:sp>
        <p:nvSpPr>
          <p:cNvPr name="TextBox 22" id="22"/>
          <p:cNvSpPr txBox="true"/>
          <p:nvPr/>
        </p:nvSpPr>
        <p:spPr>
          <a:xfrm rot="0">
            <a:off x="12681257" y="3801110"/>
            <a:ext cx="4344024" cy="983615"/>
          </a:xfrm>
          <a:prstGeom prst="rect">
            <a:avLst/>
          </a:prstGeom>
        </p:spPr>
        <p:txBody>
          <a:bodyPr anchor="t" rtlCol="false" tIns="0" lIns="0" bIns="0" rIns="0">
            <a:spAutoFit/>
          </a:bodyPr>
          <a:lstStyle/>
          <a:p>
            <a:pPr algn="ctr">
              <a:lnSpc>
                <a:spcPts val="1960"/>
              </a:lnSpc>
              <a:spcBef>
                <a:spcPct val="0"/>
              </a:spcBef>
            </a:pPr>
            <a:r>
              <a:rPr lang="en-US" b="true" sz="1400">
                <a:solidFill>
                  <a:srgbClr val="000000"/>
                </a:solidFill>
                <a:latin typeface="Inter Bold"/>
                <a:ea typeface="Inter Bold"/>
                <a:cs typeface="Inter Bold"/>
                <a:sym typeface="Inter Bold"/>
              </a:rPr>
              <a:t>Corporate Fundraiser Certificate</a:t>
            </a:r>
          </a:p>
          <a:p>
            <a:pPr algn="ctr">
              <a:lnSpc>
                <a:spcPts val="1960"/>
              </a:lnSpc>
              <a:spcBef>
                <a:spcPct val="0"/>
              </a:spcBef>
            </a:pPr>
            <a:r>
              <a:rPr lang="en-US" sz="1400">
                <a:solidFill>
                  <a:srgbClr val="000000"/>
                </a:solidFill>
                <a:latin typeface="Inter"/>
                <a:ea typeface="Inter"/>
                <a:cs typeface="Inter"/>
                <a:sym typeface="Inter"/>
              </a:rPr>
              <a:t>A certificate for the “Corporate Star” to employee fundraisers (fundraising a minimum of ₹50,000) will be provided jointly by Lakshyaa and VDHM.</a:t>
            </a:r>
          </a:p>
        </p:txBody>
      </p:sp>
      <p:sp>
        <p:nvSpPr>
          <p:cNvPr name="TextBox 23" id="23"/>
          <p:cNvSpPr txBox="true"/>
          <p:nvPr/>
        </p:nvSpPr>
        <p:spPr>
          <a:xfrm rot="0">
            <a:off x="12625782" y="5276747"/>
            <a:ext cx="4454974" cy="735965"/>
          </a:xfrm>
          <a:prstGeom prst="rect">
            <a:avLst/>
          </a:prstGeom>
        </p:spPr>
        <p:txBody>
          <a:bodyPr anchor="t" rtlCol="false" tIns="0" lIns="0" bIns="0" rIns="0">
            <a:spAutoFit/>
          </a:bodyPr>
          <a:lstStyle/>
          <a:p>
            <a:pPr algn="ctr">
              <a:lnSpc>
                <a:spcPts val="1960"/>
              </a:lnSpc>
              <a:spcBef>
                <a:spcPct val="0"/>
              </a:spcBef>
            </a:pPr>
            <a:r>
              <a:rPr lang="en-US" b="true" sz="1400">
                <a:solidFill>
                  <a:srgbClr val="000000"/>
                </a:solidFill>
                <a:latin typeface="Inter Bold"/>
                <a:ea typeface="Inter Bold"/>
                <a:cs typeface="Inter Bold"/>
                <a:sym typeface="Inter Bold"/>
              </a:rPr>
              <a:t>Additional Individual Privileges</a:t>
            </a:r>
          </a:p>
          <a:p>
            <a:pPr algn="ctr">
              <a:lnSpc>
                <a:spcPts val="1960"/>
              </a:lnSpc>
              <a:spcBef>
                <a:spcPct val="0"/>
              </a:spcBef>
            </a:pPr>
            <a:r>
              <a:rPr lang="en-US" sz="1400">
                <a:solidFill>
                  <a:srgbClr val="000000"/>
                </a:solidFill>
                <a:latin typeface="Inter"/>
                <a:ea typeface="Inter"/>
                <a:cs typeface="Inter"/>
                <a:sym typeface="Inter"/>
              </a:rPr>
              <a:t>Other privileges depend on the individual fundraiser level achieved (under the Social Stars Section)</a:t>
            </a:r>
          </a:p>
        </p:txBody>
      </p:sp>
      <p:sp>
        <p:nvSpPr>
          <p:cNvPr name="TextBox 24" id="24"/>
          <p:cNvSpPr txBox="true"/>
          <p:nvPr/>
        </p:nvSpPr>
        <p:spPr>
          <a:xfrm rot="0">
            <a:off x="13111476" y="6692640"/>
            <a:ext cx="3483584" cy="488315"/>
          </a:xfrm>
          <a:prstGeom prst="rect">
            <a:avLst/>
          </a:prstGeom>
        </p:spPr>
        <p:txBody>
          <a:bodyPr anchor="t" rtlCol="false" tIns="0" lIns="0" bIns="0" rIns="0">
            <a:spAutoFit/>
          </a:bodyPr>
          <a:lstStyle/>
          <a:p>
            <a:pPr algn="ctr">
              <a:lnSpc>
                <a:spcPts val="1960"/>
              </a:lnSpc>
              <a:spcBef>
                <a:spcPct val="0"/>
              </a:spcBef>
            </a:pPr>
            <a:r>
              <a:rPr lang="en-US" b="true" sz="1400">
                <a:solidFill>
                  <a:srgbClr val="000000"/>
                </a:solidFill>
                <a:latin typeface="Inter Bold"/>
                <a:ea typeface="Inter Bold"/>
                <a:cs typeface="Inter Bold"/>
                <a:sym typeface="Inter Bold"/>
              </a:rPr>
              <a:t>Corporate Recognition</a:t>
            </a:r>
          </a:p>
          <a:p>
            <a:pPr algn="ctr">
              <a:lnSpc>
                <a:spcPts val="1960"/>
              </a:lnSpc>
              <a:spcBef>
                <a:spcPct val="0"/>
              </a:spcBef>
            </a:pPr>
            <a:r>
              <a:rPr lang="en-US" sz="1400">
                <a:solidFill>
                  <a:srgbClr val="000000"/>
                </a:solidFill>
                <a:latin typeface="Inter"/>
                <a:ea typeface="Inter"/>
                <a:cs typeface="Inter"/>
                <a:sym typeface="Inter"/>
              </a:rPr>
              <a:t>Feature in the Event Docket:</a:t>
            </a:r>
          </a:p>
        </p:txBody>
      </p:sp>
      <p:grpSp>
        <p:nvGrpSpPr>
          <p:cNvPr name="Group 25" id="25"/>
          <p:cNvGrpSpPr/>
          <p:nvPr/>
        </p:nvGrpSpPr>
        <p:grpSpPr>
          <a:xfrm rot="5400000">
            <a:off x="13163676" y="7769209"/>
            <a:ext cx="1481891" cy="1496291"/>
            <a:chOff x="0" y="0"/>
            <a:chExt cx="531076" cy="536237"/>
          </a:xfrm>
        </p:grpSpPr>
        <p:sp>
          <p:nvSpPr>
            <p:cNvPr name="Freeform 26" id="26"/>
            <p:cNvSpPr/>
            <p:nvPr/>
          </p:nvSpPr>
          <p:spPr>
            <a:xfrm flipH="false" flipV="false" rot="0">
              <a:off x="0" y="0"/>
              <a:ext cx="531076" cy="536237"/>
            </a:xfrm>
            <a:custGeom>
              <a:avLst/>
              <a:gdLst/>
              <a:ahLst/>
              <a:cxnLst/>
              <a:rect r="r" b="b" t="t" l="l"/>
              <a:pathLst>
                <a:path h="536237" w="531076">
                  <a:moveTo>
                    <a:pt x="193301" y="0"/>
                  </a:moveTo>
                  <a:lnTo>
                    <a:pt x="337775" y="0"/>
                  </a:lnTo>
                  <a:cubicBezTo>
                    <a:pt x="389042" y="0"/>
                    <a:pt x="438209" y="20366"/>
                    <a:pt x="474460" y="56617"/>
                  </a:cubicBezTo>
                  <a:cubicBezTo>
                    <a:pt x="510711" y="92868"/>
                    <a:pt x="531076" y="142034"/>
                    <a:pt x="531076" y="193301"/>
                  </a:cubicBezTo>
                  <a:lnTo>
                    <a:pt x="531076" y="342936"/>
                  </a:lnTo>
                  <a:cubicBezTo>
                    <a:pt x="531076" y="394203"/>
                    <a:pt x="510711" y="443369"/>
                    <a:pt x="474460" y="479620"/>
                  </a:cubicBezTo>
                  <a:cubicBezTo>
                    <a:pt x="438209" y="515871"/>
                    <a:pt x="389042" y="536237"/>
                    <a:pt x="337775" y="536237"/>
                  </a:cubicBezTo>
                  <a:lnTo>
                    <a:pt x="193301" y="536237"/>
                  </a:lnTo>
                  <a:cubicBezTo>
                    <a:pt x="142034" y="536237"/>
                    <a:pt x="92868" y="515871"/>
                    <a:pt x="56617" y="479620"/>
                  </a:cubicBezTo>
                  <a:cubicBezTo>
                    <a:pt x="20366" y="443369"/>
                    <a:pt x="0" y="394203"/>
                    <a:pt x="0" y="342936"/>
                  </a:cubicBezTo>
                  <a:lnTo>
                    <a:pt x="0" y="193301"/>
                  </a:lnTo>
                  <a:cubicBezTo>
                    <a:pt x="0" y="142034"/>
                    <a:pt x="20366" y="92868"/>
                    <a:pt x="56617" y="56617"/>
                  </a:cubicBezTo>
                  <a:cubicBezTo>
                    <a:pt x="92868" y="20366"/>
                    <a:pt x="142034" y="0"/>
                    <a:pt x="193301" y="0"/>
                  </a:cubicBezTo>
                  <a:close/>
                </a:path>
              </a:pathLst>
            </a:custGeom>
            <a:solidFill>
              <a:srgbClr val="000000">
                <a:alpha val="0"/>
              </a:srgbClr>
            </a:solidFill>
            <a:ln w="9525" cap="rnd">
              <a:solidFill>
                <a:srgbClr val="949292"/>
              </a:solidFill>
              <a:prstDash val="sysDot"/>
              <a:round/>
            </a:ln>
          </p:spPr>
        </p:sp>
        <p:sp>
          <p:nvSpPr>
            <p:cNvPr name="TextBox 27" id="27"/>
            <p:cNvSpPr txBox="true"/>
            <p:nvPr/>
          </p:nvSpPr>
          <p:spPr>
            <a:xfrm>
              <a:off x="0" y="-57150"/>
              <a:ext cx="531076" cy="593387"/>
            </a:xfrm>
            <a:prstGeom prst="rect">
              <a:avLst/>
            </a:prstGeom>
          </p:spPr>
          <p:txBody>
            <a:bodyPr anchor="ctr" rtlCol="false" tIns="50800" lIns="50800" bIns="50800" rIns="50800"/>
            <a:lstStyle/>
            <a:p>
              <a:pPr algn="ctr">
                <a:lnSpc>
                  <a:spcPts val="1960"/>
                </a:lnSpc>
              </a:pPr>
            </a:p>
          </p:txBody>
        </p:sp>
      </p:grpSp>
      <p:sp>
        <p:nvSpPr>
          <p:cNvPr name="Freeform 28" id="28"/>
          <p:cNvSpPr/>
          <p:nvPr/>
        </p:nvSpPr>
        <p:spPr>
          <a:xfrm flipH="false" flipV="false" rot="0">
            <a:off x="13952546" y="7469004"/>
            <a:ext cx="1173785" cy="468047"/>
          </a:xfrm>
          <a:custGeom>
            <a:avLst/>
            <a:gdLst/>
            <a:ahLst/>
            <a:cxnLst/>
            <a:rect r="r" b="b" t="t" l="l"/>
            <a:pathLst>
              <a:path h="468047" w="1173785">
                <a:moveTo>
                  <a:pt x="0" y="0"/>
                </a:moveTo>
                <a:lnTo>
                  <a:pt x="1173785" y="0"/>
                </a:lnTo>
                <a:lnTo>
                  <a:pt x="1173785" y="468047"/>
                </a:lnTo>
                <a:lnTo>
                  <a:pt x="0" y="4680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9" id="29"/>
          <p:cNvSpPr txBox="true"/>
          <p:nvPr/>
        </p:nvSpPr>
        <p:spPr>
          <a:xfrm rot="0">
            <a:off x="14853269" y="7987696"/>
            <a:ext cx="1387285" cy="103187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Inter"/>
                <a:ea typeface="Inter"/>
                <a:cs typeface="Inter"/>
                <a:sym typeface="Inter"/>
              </a:rPr>
              <a:t>Quarter page feature for companies whose employees have cumulatively fundraised a minimum of ₹1 lakh;</a:t>
            </a:r>
          </a:p>
        </p:txBody>
      </p:sp>
      <p:sp>
        <p:nvSpPr>
          <p:cNvPr name="TextBox 30" id="30"/>
          <p:cNvSpPr txBox="true"/>
          <p:nvPr/>
        </p:nvSpPr>
        <p:spPr>
          <a:xfrm rot="0">
            <a:off x="13251520" y="7987696"/>
            <a:ext cx="1287918" cy="1031875"/>
          </a:xfrm>
          <a:prstGeom prst="rect">
            <a:avLst/>
          </a:prstGeom>
        </p:spPr>
        <p:txBody>
          <a:bodyPr anchor="t" rtlCol="false" tIns="0" lIns="0" bIns="0" rIns="0">
            <a:spAutoFit/>
          </a:bodyPr>
          <a:lstStyle/>
          <a:p>
            <a:pPr algn="ctr">
              <a:lnSpc>
                <a:spcPts val="1400"/>
              </a:lnSpc>
              <a:spcBef>
                <a:spcPct val="0"/>
              </a:spcBef>
            </a:pPr>
            <a:r>
              <a:rPr lang="en-US" sz="1000">
                <a:solidFill>
                  <a:srgbClr val="000000"/>
                </a:solidFill>
                <a:latin typeface="Inter"/>
                <a:ea typeface="Inter"/>
                <a:cs typeface="Inter"/>
                <a:sym typeface="Inter"/>
              </a:rPr>
              <a:t>Half page feature for companies whose employees have cumulatively fundraised a minimum of ₹3 lakh.</a:t>
            </a:r>
          </a:p>
        </p:txBody>
      </p:sp>
      <p:grpSp>
        <p:nvGrpSpPr>
          <p:cNvPr name="Group 31" id="31"/>
          <p:cNvGrpSpPr/>
          <p:nvPr/>
        </p:nvGrpSpPr>
        <p:grpSpPr>
          <a:xfrm rot="5400000">
            <a:off x="14805965" y="7769209"/>
            <a:ext cx="1481891" cy="1496291"/>
            <a:chOff x="0" y="0"/>
            <a:chExt cx="531076" cy="536237"/>
          </a:xfrm>
        </p:grpSpPr>
        <p:sp>
          <p:nvSpPr>
            <p:cNvPr name="Freeform 32" id="32"/>
            <p:cNvSpPr/>
            <p:nvPr/>
          </p:nvSpPr>
          <p:spPr>
            <a:xfrm flipH="false" flipV="false" rot="0">
              <a:off x="0" y="0"/>
              <a:ext cx="531076" cy="536237"/>
            </a:xfrm>
            <a:custGeom>
              <a:avLst/>
              <a:gdLst/>
              <a:ahLst/>
              <a:cxnLst/>
              <a:rect r="r" b="b" t="t" l="l"/>
              <a:pathLst>
                <a:path h="536237" w="531076">
                  <a:moveTo>
                    <a:pt x="193301" y="0"/>
                  </a:moveTo>
                  <a:lnTo>
                    <a:pt x="337775" y="0"/>
                  </a:lnTo>
                  <a:cubicBezTo>
                    <a:pt x="389042" y="0"/>
                    <a:pt x="438209" y="20366"/>
                    <a:pt x="474460" y="56617"/>
                  </a:cubicBezTo>
                  <a:cubicBezTo>
                    <a:pt x="510711" y="92868"/>
                    <a:pt x="531076" y="142034"/>
                    <a:pt x="531076" y="193301"/>
                  </a:cubicBezTo>
                  <a:lnTo>
                    <a:pt x="531076" y="342936"/>
                  </a:lnTo>
                  <a:cubicBezTo>
                    <a:pt x="531076" y="394203"/>
                    <a:pt x="510711" y="443369"/>
                    <a:pt x="474460" y="479620"/>
                  </a:cubicBezTo>
                  <a:cubicBezTo>
                    <a:pt x="438209" y="515871"/>
                    <a:pt x="389042" y="536237"/>
                    <a:pt x="337775" y="536237"/>
                  </a:cubicBezTo>
                  <a:lnTo>
                    <a:pt x="193301" y="536237"/>
                  </a:lnTo>
                  <a:cubicBezTo>
                    <a:pt x="142034" y="536237"/>
                    <a:pt x="92868" y="515871"/>
                    <a:pt x="56617" y="479620"/>
                  </a:cubicBezTo>
                  <a:cubicBezTo>
                    <a:pt x="20366" y="443369"/>
                    <a:pt x="0" y="394203"/>
                    <a:pt x="0" y="342936"/>
                  </a:cubicBezTo>
                  <a:lnTo>
                    <a:pt x="0" y="193301"/>
                  </a:lnTo>
                  <a:cubicBezTo>
                    <a:pt x="0" y="142034"/>
                    <a:pt x="20366" y="92868"/>
                    <a:pt x="56617" y="56617"/>
                  </a:cubicBezTo>
                  <a:cubicBezTo>
                    <a:pt x="92868" y="20366"/>
                    <a:pt x="142034" y="0"/>
                    <a:pt x="193301" y="0"/>
                  </a:cubicBezTo>
                  <a:close/>
                </a:path>
              </a:pathLst>
            </a:custGeom>
            <a:solidFill>
              <a:srgbClr val="000000">
                <a:alpha val="0"/>
              </a:srgbClr>
            </a:solidFill>
            <a:ln w="9525" cap="rnd">
              <a:solidFill>
                <a:srgbClr val="949292"/>
              </a:solidFill>
              <a:prstDash val="sysDot"/>
              <a:round/>
            </a:ln>
          </p:spPr>
        </p:sp>
        <p:sp>
          <p:nvSpPr>
            <p:cNvPr name="TextBox 33" id="33"/>
            <p:cNvSpPr txBox="true"/>
            <p:nvPr/>
          </p:nvSpPr>
          <p:spPr>
            <a:xfrm>
              <a:off x="0" y="-57150"/>
              <a:ext cx="531076" cy="593387"/>
            </a:xfrm>
            <a:prstGeom prst="rect">
              <a:avLst/>
            </a:prstGeom>
          </p:spPr>
          <p:txBody>
            <a:bodyPr anchor="ctr" rtlCol="false" tIns="50800" lIns="50800" bIns="50800" rIns="50800"/>
            <a:lstStyle/>
            <a:p>
              <a:pPr algn="ctr">
                <a:lnSpc>
                  <a:spcPts val="1960"/>
                </a:lnSpc>
              </a:pPr>
            </a:p>
          </p:txBody>
        </p:sp>
      </p:grpSp>
      <p:sp>
        <p:nvSpPr>
          <p:cNvPr name="AutoShape 34" id="34"/>
          <p:cNvSpPr/>
          <p:nvPr/>
        </p:nvSpPr>
        <p:spPr>
          <a:xfrm flipH="true">
            <a:off x="7091387" y="2370043"/>
            <a:ext cx="0" cy="5332985"/>
          </a:xfrm>
          <a:prstGeom prst="line">
            <a:avLst/>
          </a:prstGeom>
          <a:ln cap="flat" w="38100">
            <a:solidFill>
              <a:srgbClr val="CFCFCF"/>
            </a:solidFill>
            <a:prstDash val="solid"/>
            <a:headEnd type="none" len="sm" w="sm"/>
            <a:tailEnd type="none" len="sm" w="sm"/>
          </a:ln>
        </p:spPr>
      </p:sp>
      <p:sp>
        <p:nvSpPr>
          <p:cNvPr name="AutoShape 35" id="35"/>
          <p:cNvSpPr/>
          <p:nvPr/>
        </p:nvSpPr>
        <p:spPr>
          <a:xfrm flipH="true">
            <a:off x="11309165" y="2477007"/>
            <a:ext cx="0" cy="5332985"/>
          </a:xfrm>
          <a:prstGeom prst="line">
            <a:avLst/>
          </a:prstGeom>
          <a:ln cap="flat" w="38100">
            <a:solidFill>
              <a:srgbClr val="CFCFCF"/>
            </a:solidFill>
            <a:prstDash val="solid"/>
            <a:headEnd type="none" len="sm" w="sm"/>
            <a:tailEnd type="none" len="sm" w="sm"/>
          </a:ln>
        </p:spPr>
      </p:sp>
      <p:sp>
        <p:nvSpPr>
          <p:cNvPr name="TextBox 36" id="36"/>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90600"/>
            <a:ext cx="2372916"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Offline Fundraising</a:t>
            </a:r>
          </a:p>
        </p:txBody>
      </p:sp>
      <p:sp>
        <p:nvSpPr>
          <p:cNvPr name="TextBox 3" id="3"/>
          <p:cNvSpPr txBox="true"/>
          <p:nvPr/>
        </p:nvSpPr>
        <p:spPr>
          <a:xfrm rot="0">
            <a:off x="1028700" y="1463619"/>
            <a:ext cx="7815507" cy="983615"/>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Corporates can choose to collect donations from their employees and then donate the total amount as a lump sum in the name of the corporate to the NGO they are supporting.</a:t>
            </a:r>
          </a:p>
          <a:p>
            <a:pPr algn="just">
              <a:lnSpc>
                <a:spcPts val="1960"/>
              </a:lnSpc>
              <a:spcBef>
                <a:spcPct val="0"/>
              </a:spcBef>
            </a:pPr>
          </a:p>
          <a:p>
            <a:pPr algn="just">
              <a:lnSpc>
                <a:spcPts val="1960"/>
              </a:lnSpc>
              <a:spcBef>
                <a:spcPct val="0"/>
              </a:spcBef>
            </a:pPr>
            <a:r>
              <a:rPr lang="en-US" sz="1400">
                <a:solidFill>
                  <a:srgbClr val="000000"/>
                </a:solidFill>
                <a:latin typeface="Inter"/>
                <a:ea typeface="Inter"/>
                <a:cs typeface="Inter"/>
                <a:sym typeface="Inter"/>
              </a:rPr>
              <a:t>To do this through offline donations, the following steps need to be followed:</a:t>
            </a:r>
          </a:p>
        </p:txBody>
      </p:sp>
      <p:grpSp>
        <p:nvGrpSpPr>
          <p:cNvPr name="Group 4" id="4"/>
          <p:cNvGrpSpPr/>
          <p:nvPr/>
        </p:nvGrpSpPr>
        <p:grpSpPr>
          <a:xfrm rot="0">
            <a:off x="1028700" y="2760308"/>
            <a:ext cx="6146993" cy="2914699"/>
            <a:chOff x="0" y="0"/>
            <a:chExt cx="8195991" cy="3886266"/>
          </a:xfrm>
        </p:grpSpPr>
        <p:sp>
          <p:nvSpPr>
            <p:cNvPr name="Freeform 5" id="5"/>
            <p:cNvSpPr/>
            <p:nvPr/>
          </p:nvSpPr>
          <p:spPr>
            <a:xfrm flipH="false" flipV="false" rot="0">
              <a:off x="0" y="0"/>
              <a:ext cx="8195991" cy="3886266"/>
            </a:xfrm>
            <a:custGeom>
              <a:avLst/>
              <a:gdLst/>
              <a:ahLst/>
              <a:cxnLst/>
              <a:rect r="r" b="b" t="t" l="l"/>
              <a:pathLst>
                <a:path h="3886266" w="8195991">
                  <a:moveTo>
                    <a:pt x="0" y="0"/>
                  </a:moveTo>
                  <a:lnTo>
                    <a:pt x="8195991" y="0"/>
                  </a:lnTo>
                  <a:lnTo>
                    <a:pt x="8195991" y="3886266"/>
                  </a:lnTo>
                  <a:lnTo>
                    <a:pt x="0" y="38862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49264" y="307557"/>
              <a:ext cx="3108918" cy="3283162"/>
            </a:xfrm>
            <a:prstGeom prst="rect">
              <a:avLst/>
            </a:prstGeom>
          </p:spPr>
          <p:txBody>
            <a:bodyPr anchor="t" rtlCol="false" tIns="0" lIns="0" bIns="0" rIns="0">
              <a:spAutoFit/>
            </a:bodyPr>
            <a:lstStyle/>
            <a:p>
              <a:pPr algn="ctr">
                <a:lnSpc>
                  <a:spcPts val="1960"/>
                </a:lnSpc>
                <a:spcBef>
                  <a:spcPct val="0"/>
                </a:spcBef>
              </a:pPr>
              <a:r>
                <a:rPr lang="en-US" sz="1400">
                  <a:solidFill>
                    <a:srgbClr val="000000"/>
                  </a:solidFill>
                  <a:latin typeface="Inter"/>
                  <a:ea typeface="Inter"/>
                  <a:cs typeface="Inter"/>
                  <a:sym typeface="Inter"/>
                </a:rPr>
                <a:t>Corporate needs to share the n</a:t>
              </a:r>
              <a:r>
                <a:rPr lang="en-US" sz="1400">
                  <a:solidFill>
                    <a:srgbClr val="000000"/>
                  </a:solidFill>
                  <a:latin typeface="Inter"/>
                  <a:ea typeface="Inter"/>
                  <a:cs typeface="Inter"/>
                  <a:sym typeface="Inter"/>
                </a:rPr>
                <a:t>umber of employees who contribute and their names to Lakshyaa in case the corporate achieves an ‘incentive level’ mentioned above and wants to include them in the shout-out on social media by VDHM and Lakshyaa</a:t>
              </a:r>
            </a:p>
          </p:txBody>
        </p:sp>
        <p:sp>
          <p:nvSpPr>
            <p:cNvPr name="TextBox 7" id="7"/>
            <p:cNvSpPr txBox="true"/>
            <p:nvPr/>
          </p:nvSpPr>
          <p:spPr>
            <a:xfrm rot="0">
              <a:off x="4721465" y="472657"/>
              <a:ext cx="3108918" cy="2952962"/>
            </a:xfrm>
            <a:prstGeom prst="rect">
              <a:avLst/>
            </a:prstGeom>
          </p:spPr>
          <p:txBody>
            <a:bodyPr anchor="t" rtlCol="false" tIns="0" lIns="0" bIns="0" rIns="0">
              <a:spAutoFit/>
            </a:bodyPr>
            <a:lstStyle/>
            <a:p>
              <a:pPr algn="ctr">
                <a:lnSpc>
                  <a:spcPts val="1960"/>
                </a:lnSpc>
                <a:spcBef>
                  <a:spcPct val="0"/>
                </a:spcBef>
              </a:pPr>
              <a:r>
                <a:rPr lang="en-US" sz="1400">
                  <a:solidFill>
                    <a:srgbClr val="000000"/>
                  </a:solidFill>
                  <a:latin typeface="Inter"/>
                  <a:ea typeface="Inter"/>
                  <a:cs typeface="Inter"/>
                  <a:sym typeface="Inter"/>
                </a:rPr>
                <a:t>If the donation is made by cheque or demand draft (DD), copy of it should be sent to Lakshyaa’s office at B406, ATS Haciendas, ATS Advantage, Ahinsa Khand 1, Indirapuram, Ghaziabad 201014, UP, or email it on vdhm@lakshyaa.co.in</a:t>
              </a:r>
            </a:p>
          </p:txBody>
        </p:sp>
      </p:grpSp>
      <p:grpSp>
        <p:nvGrpSpPr>
          <p:cNvPr name="Group 8" id="8"/>
          <p:cNvGrpSpPr/>
          <p:nvPr/>
        </p:nvGrpSpPr>
        <p:grpSpPr>
          <a:xfrm rot="0">
            <a:off x="1028700" y="5979807"/>
            <a:ext cx="6146993" cy="627568"/>
            <a:chOff x="0" y="0"/>
            <a:chExt cx="8195991" cy="836758"/>
          </a:xfrm>
        </p:grpSpPr>
        <p:grpSp>
          <p:nvGrpSpPr>
            <p:cNvPr name="Group 9" id="9"/>
            <p:cNvGrpSpPr/>
            <p:nvPr/>
          </p:nvGrpSpPr>
          <p:grpSpPr>
            <a:xfrm rot="0">
              <a:off x="0" y="0"/>
              <a:ext cx="8195991" cy="836758"/>
              <a:chOff x="0" y="0"/>
              <a:chExt cx="2202944" cy="224906"/>
            </a:xfrm>
          </p:grpSpPr>
          <p:sp>
            <p:nvSpPr>
              <p:cNvPr name="Freeform 10" id="10"/>
              <p:cNvSpPr/>
              <p:nvPr/>
            </p:nvSpPr>
            <p:spPr>
              <a:xfrm flipH="false" flipV="false" rot="0">
                <a:off x="0" y="0"/>
                <a:ext cx="2202944" cy="224906"/>
              </a:xfrm>
              <a:custGeom>
                <a:avLst/>
                <a:gdLst/>
                <a:ahLst/>
                <a:cxnLst/>
                <a:rect r="r" b="b" t="t" l="l"/>
                <a:pathLst>
                  <a:path h="224906" w="2202944">
                    <a:moveTo>
                      <a:pt x="46600" y="0"/>
                    </a:moveTo>
                    <a:lnTo>
                      <a:pt x="2156343" y="0"/>
                    </a:lnTo>
                    <a:cubicBezTo>
                      <a:pt x="2182080" y="0"/>
                      <a:pt x="2202944" y="20864"/>
                      <a:pt x="2202944" y="46600"/>
                    </a:cubicBezTo>
                    <a:lnTo>
                      <a:pt x="2202944" y="178306"/>
                    </a:lnTo>
                    <a:cubicBezTo>
                      <a:pt x="2202944" y="204043"/>
                      <a:pt x="2182080" y="224906"/>
                      <a:pt x="2156343" y="224906"/>
                    </a:cubicBezTo>
                    <a:lnTo>
                      <a:pt x="46600" y="224906"/>
                    </a:lnTo>
                    <a:cubicBezTo>
                      <a:pt x="20864" y="224906"/>
                      <a:pt x="0" y="204043"/>
                      <a:pt x="0" y="178306"/>
                    </a:cubicBezTo>
                    <a:lnTo>
                      <a:pt x="0" y="46600"/>
                    </a:lnTo>
                    <a:cubicBezTo>
                      <a:pt x="0" y="20864"/>
                      <a:pt x="20864" y="0"/>
                      <a:pt x="46600" y="0"/>
                    </a:cubicBezTo>
                    <a:close/>
                  </a:path>
                </a:pathLst>
              </a:custGeom>
              <a:solidFill>
                <a:srgbClr val="EFF0F2"/>
              </a:solidFill>
              <a:ln w="9525" cap="rnd">
                <a:solidFill>
                  <a:srgbClr val="949292"/>
                </a:solidFill>
                <a:prstDash val="solid"/>
                <a:round/>
              </a:ln>
            </p:spPr>
          </p:sp>
          <p:sp>
            <p:nvSpPr>
              <p:cNvPr name="TextBox 11" id="11"/>
              <p:cNvSpPr txBox="true"/>
              <p:nvPr/>
            </p:nvSpPr>
            <p:spPr>
              <a:xfrm>
                <a:off x="0" y="-57150"/>
                <a:ext cx="2202944" cy="282056"/>
              </a:xfrm>
              <a:prstGeom prst="rect">
                <a:avLst/>
              </a:prstGeom>
            </p:spPr>
            <p:txBody>
              <a:bodyPr anchor="ctr" rtlCol="false" tIns="50800" lIns="50800" bIns="50800" rIns="50800"/>
              <a:lstStyle/>
              <a:p>
                <a:pPr algn="ctr">
                  <a:lnSpc>
                    <a:spcPts val="1960"/>
                  </a:lnSpc>
                </a:pPr>
              </a:p>
            </p:txBody>
          </p:sp>
        </p:grpSp>
        <p:sp>
          <p:nvSpPr>
            <p:cNvPr name="TextBox 12" id="12"/>
            <p:cNvSpPr txBox="true"/>
            <p:nvPr/>
          </p:nvSpPr>
          <p:spPr>
            <a:xfrm rot="0">
              <a:off x="277990" y="83311"/>
              <a:ext cx="7697418" cy="641562"/>
            </a:xfrm>
            <a:prstGeom prst="rect">
              <a:avLst/>
            </a:prstGeom>
          </p:spPr>
          <p:txBody>
            <a:bodyPr anchor="t" rtlCol="false" tIns="0" lIns="0" bIns="0" rIns="0">
              <a:spAutoFit/>
            </a:bodyPr>
            <a:lstStyle/>
            <a:p>
              <a:pPr algn="ctr">
                <a:lnSpc>
                  <a:spcPts val="1960"/>
                </a:lnSpc>
                <a:spcBef>
                  <a:spcPct val="0"/>
                </a:spcBef>
              </a:pPr>
              <a:r>
                <a:rPr lang="en-US" sz="1400">
                  <a:solidFill>
                    <a:srgbClr val="000000"/>
                  </a:solidFill>
                  <a:latin typeface="Inter"/>
                  <a:ea typeface="Inter"/>
                  <a:cs typeface="Inter"/>
                  <a:sym typeface="Inter"/>
                </a:rPr>
                <a:t>For direct bank transfers, the transfer details must be emailed to Lakshyaa on vdhm@lakshyaa.co.in</a:t>
              </a:r>
            </a:p>
          </p:txBody>
        </p:sp>
      </p:grpSp>
      <p:sp>
        <p:nvSpPr>
          <p:cNvPr name="TextBox 13" id="13"/>
          <p:cNvSpPr txBox="true"/>
          <p:nvPr/>
        </p:nvSpPr>
        <p:spPr>
          <a:xfrm rot="0">
            <a:off x="1028700" y="6883961"/>
            <a:ext cx="6146993" cy="735965"/>
          </a:xfrm>
          <a:prstGeom prst="rect">
            <a:avLst/>
          </a:prstGeom>
        </p:spPr>
        <p:txBody>
          <a:bodyPr anchor="t" rtlCol="false" tIns="0" lIns="0" bIns="0" rIns="0">
            <a:spAutoFit/>
          </a:bodyPr>
          <a:lstStyle/>
          <a:p>
            <a:pPr algn="ctr">
              <a:lnSpc>
                <a:spcPts val="1960"/>
              </a:lnSpc>
              <a:spcBef>
                <a:spcPct val="0"/>
              </a:spcBef>
            </a:pPr>
            <a:r>
              <a:rPr lang="en-US" sz="1400">
                <a:solidFill>
                  <a:srgbClr val="000000"/>
                </a:solidFill>
                <a:latin typeface="Inter"/>
                <a:ea typeface="Inter"/>
                <a:cs typeface="Inter"/>
                <a:sym typeface="Inter"/>
              </a:rPr>
              <a:t>Once Lakshyaa receives the donation receipt and required details from NGO, along with the Lakshyaa service fee, the donated amount will be updated on the corporate’s fundraising page on the Lakshyaa website.</a:t>
            </a:r>
          </a:p>
        </p:txBody>
      </p:sp>
      <p:grpSp>
        <p:nvGrpSpPr>
          <p:cNvPr name="Group 14" id="14"/>
          <p:cNvGrpSpPr/>
          <p:nvPr/>
        </p:nvGrpSpPr>
        <p:grpSpPr>
          <a:xfrm rot="0">
            <a:off x="7565452" y="3731156"/>
            <a:ext cx="9693848" cy="5527144"/>
            <a:chOff x="0" y="0"/>
            <a:chExt cx="3474056" cy="1980804"/>
          </a:xfrm>
        </p:grpSpPr>
        <p:sp>
          <p:nvSpPr>
            <p:cNvPr name="Freeform 15" id="15"/>
            <p:cNvSpPr/>
            <p:nvPr/>
          </p:nvSpPr>
          <p:spPr>
            <a:xfrm flipH="false" flipV="false" rot="0">
              <a:off x="0" y="0"/>
              <a:ext cx="3474056" cy="1980804"/>
            </a:xfrm>
            <a:custGeom>
              <a:avLst/>
              <a:gdLst/>
              <a:ahLst/>
              <a:cxnLst/>
              <a:rect r="r" b="b" t="t" l="l"/>
              <a:pathLst>
                <a:path h="1980804" w="3474056">
                  <a:moveTo>
                    <a:pt x="0" y="0"/>
                  </a:moveTo>
                  <a:lnTo>
                    <a:pt x="3474056" y="0"/>
                  </a:lnTo>
                  <a:lnTo>
                    <a:pt x="3474056" y="1980804"/>
                  </a:lnTo>
                  <a:lnTo>
                    <a:pt x="0" y="1980804"/>
                  </a:lnTo>
                  <a:close/>
                </a:path>
              </a:pathLst>
            </a:custGeom>
            <a:solidFill>
              <a:srgbClr val="000000">
                <a:alpha val="0"/>
              </a:srgbClr>
            </a:solidFill>
            <a:ln w="9525" cap="sq">
              <a:solidFill>
                <a:srgbClr val="FF3131"/>
              </a:solidFill>
              <a:prstDash val="solid"/>
              <a:miter/>
            </a:ln>
          </p:spPr>
        </p:sp>
        <p:sp>
          <p:nvSpPr>
            <p:cNvPr name="TextBox 16" id="16"/>
            <p:cNvSpPr txBox="true"/>
            <p:nvPr/>
          </p:nvSpPr>
          <p:spPr>
            <a:xfrm>
              <a:off x="0" y="-57150"/>
              <a:ext cx="3474056" cy="2037954"/>
            </a:xfrm>
            <a:prstGeom prst="rect">
              <a:avLst/>
            </a:prstGeom>
          </p:spPr>
          <p:txBody>
            <a:bodyPr anchor="ctr" rtlCol="false" tIns="50800" lIns="50800" bIns="50800" rIns="50800"/>
            <a:lstStyle/>
            <a:p>
              <a:pPr algn="ctr">
                <a:lnSpc>
                  <a:spcPts val="1960"/>
                </a:lnSpc>
              </a:pPr>
            </a:p>
          </p:txBody>
        </p:sp>
      </p:grpSp>
      <p:sp>
        <p:nvSpPr>
          <p:cNvPr name="TextBox 17" id="17"/>
          <p:cNvSpPr txBox="true"/>
          <p:nvPr/>
        </p:nvSpPr>
        <p:spPr>
          <a:xfrm rot="0">
            <a:off x="7755168" y="3845100"/>
            <a:ext cx="9314416" cy="5193665"/>
          </a:xfrm>
          <a:prstGeom prst="rect">
            <a:avLst/>
          </a:prstGeom>
        </p:spPr>
        <p:txBody>
          <a:bodyPr anchor="t" rtlCol="false" tIns="0" lIns="0" bIns="0" rIns="0">
            <a:spAutoFit/>
          </a:bodyPr>
          <a:lstStyle/>
          <a:p>
            <a:pPr algn="just">
              <a:lnSpc>
                <a:spcPts val="1960"/>
              </a:lnSpc>
            </a:pPr>
            <a:r>
              <a:rPr lang="en-US" b="true" sz="1400" i="true">
                <a:solidFill>
                  <a:srgbClr val="FF3131"/>
                </a:solidFill>
                <a:latin typeface="Inter Bold Italics"/>
                <a:ea typeface="Inter Bold Italics"/>
                <a:cs typeface="Inter Bold Italics"/>
                <a:sym typeface="Inter Bold Italics"/>
              </a:rPr>
              <a:t>Important</a:t>
            </a:r>
            <a:r>
              <a:rPr lang="en-US" sz="1400" i="true">
                <a:solidFill>
                  <a:srgbClr val="FF3131"/>
                </a:solidFill>
                <a:latin typeface="Inter Italics"/>
                <a:ea typeface="Inter Italics"/>
                <a:cs typeface="Inter Italics"/>
                <a:sym typeface="Inter Italics"/>
              </a:rPr>
              <a:t>:</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The donation made by companies to chosen NGOs, and the service charge payable/paid by beneficiary NGO to Lakshyaa are non-refundable. </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The race fees, based on the number of employees, are in addition to the above amounts and must be paid to the Event Promoter - Procam International Pvt. Ltd. upon team submission following the invoice sent. Notwithstanding anything, race fees must be paid to Procam </a:t>
            </a:r>
            <a:r>
              <a:rPr lang="en-US" b="true" sz="1400" i="true">
                <a:solidFill>
                  <a:srgbClr val="FF3131"/>
                </a:solidFill>
                <a:latin typeface="Inter Bold Italics"/>
                <a:ea typeface="Inter Bold Italics"/>
                <a:cs typeface="Inter Bold Italics"/>
                <a:sym typeface="Inter Bold Italics"/>
              </a:rPr>
              <a:t>no later than 30th September 2025.</a:t>
            </a:r>
          </a:p>
          <a:p>
            <a:pPr algn="just" marL="302261" indent="-151130" lvl="1">
              <a:lnSpc>
                <a:spcPts val="1960"/>
              </a:lnSpc>
              <a:buFont typeface="Arial"/>
              <a:buChar char="•"/>
            </a:pPr>
            <a:r>
              <a:rPr lang="en-US" b="true" sz="1400" i="true">
                <a:solidFill>
                  <a:srgbClr val="FF3131"/>
                </a:solidFill>
                <a:latin typeface="Inter Bold Italics"/>
                <a:ea typeface="Inter Bold Italics"/>
                <a:cs typeface="Inter Bold Italics"/>
                <a:sym typeface="Inter Bold Italics"/>
              </a:rPr>
              <a:t>Participation slots in the Corporate Teams category will be available strictly on first come first serve basis, and subject to availability of running places in the desired race category.</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As per the circular dated June 18, 2014 issued by the Ministry of Corporate Affairs, one off events such as a marathon will not qualify as CSR expenditure for the purposes of Section 135 of Companies Act, 2013. </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In case a company wishes to extend funding support to an NGO through their CSR funds, Lakshyaa will assist the company in due diligence and compliance requirements as well as support the selected NGO in proposal development and reporting as per requirements under Section 135 of the Companies Act 2013. As a first step, the company/NGO is requested to reach out to the Lakshyaa SPOC to initiate this process.</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All contributions, except event fees regardless of the chosen option, are eligible for tax exemption, and Form 10BE will be emailed by the benefitting NGO for all donations made to the NGO. As a first step, the company is requested to reach out to their Lakshyaa SPOC to initiate this process.</a:t>
            </a:r>
          </a:p>
          <a:p>
            <a:pPr algn="just" marL="302261" indent="-151130" lvl="1">
              <a:lnSpc>
                <a:spcPts val="1960"/>
              </a:lnSpc>
              <a:buFont typeface="Arial"/>
              <a:buChar char="•"/>
            </a:pPr>
            <a:r>
              <a:rPr lang="en-US" sz="1400" i="true">
                <a:solidFill>
                  <a:srgbClr val="FF3131"/>
                </a:solidFill>
                <a:latin typeface="Inter Italics"/>
                <a:ea typeface="Inter Italics"/>
                <a:cs typeface="Inter Italics"/>
                <a:sym typeface="Inter Italics"/>
              </a:rPr>
              <a:t>For vendor registration of Procam for race fees, kindly send the form and instructions (if any) to accounts@procam.in.</a:t>
            </a:r>
          </a:p>
          <a:p>
            <a:pPr algn="just" marL="302261" indent="-151130" lvl="1">
              <a:lnSpc>
                <a:spcPts val="1960"/>
              </a:lnSpc>
              <a:spcBef>
                <a:spcPct val="0"/>
              </a:spcBef>
              <a:buFont typeface="Arial"/>
              <a:buChar char="•"/>
            </a:pPr>
            <a:r>
              <a:rPr lang="en-US" sz="1400" i="true">
                <a:solidFill>
                  <a:srgbClr val="FF3131"/>
                </a:solidFill>
                <a:latin typeface="Inter Italics"/>
                <a:ea typeface="Inter Italics"/>
                <a:cs typeface="Inter Italics"/>
                <a:sym typeface="Inter Italics"/>
              </a:rPr>
              <a:t>If Procam rejects a runner's application for any reason, they will refund the entry fee paid by the applicant according to the entry rules. However, no element of the donation made will be refunded. </a:t>
            </a:r>
          </a:p>
        </p:txBody>
      </p:sp>
      <p:sp>
        <p:nvSpPr>
          <p:cNvPr name="TextBox 18" id="18"/>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3955" y="3691836"/>
            <a:ext cx="3377828" cy="3377828"/>
          </a:xfrm>
          <a:custGeom>
            <a:avLst/>
            <a:gdLst/>
            <a:ahLst/>
            <a:cxnLst/>
            <a:rect r="r" b="b" t="t" l="l"/>
            <a:pathLst>
              <a:path h="3377828" w="3377828">
                <a:moveTo>
                  <a:pt x="0" y="0"/>
                </a:moveTo>
                <a:lnTo>
                  <a:pt x="3377828" y="0"/>
                </a:lnTo>
                <a:lnTo>
                  <a:pt x="3377828" y="3377828"/>
                </a:lnTo>
                <a:lnTo>
                  <a:pt x="0" y="3377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98371" y="2369195"/>
            <a:ext cx="5399826" cy="6366493"/>
            <a:chOff x="0" y="0"/>
            <a:chExt cx="980306" cy="1155798"/>
          </a:xfrm>
        </p:grpSpPr>
        <p:sp>
          <p:nvSpPr>
            <p:cNvPr name="Freeform 4" id="4"/>
            <p:cNvSpPr/>
            <p:nvPr/>
          </p:nvSpPr>
          <p:spPr>
            <a:xfrm flipH="false" flipV="false" rot="0">
              <a:off x="0" y="0"/>
              <a:ext cx="980306" cy="1155798"/>
            </a:xfrm>
            <a:custGeom>
              <a:avLst/>
              <a:gdLst/>
              <a:ahLst/>
              <a:cxnLst/>
              <a:rect r="r" b="b" t="t" l="l"/>
              <a:pathLst>
                <a:path h="1155798" w="980306">
                  <a:moveTo>
                    <a:pt x="51614" y="0"/>
                  </a:moveTo>
                  <a:lnTo>
                    <a:pt x="928691" y="0"/>
                  </a:lnTo>
                  <a:cubicBezTo>
                    <a:pt x="957197" y="0"/>
                    <a:pt x="980306" y="23109"/>
                    <a:pt x="980306" y="51614"/>
                  </a:cubicBezTo>
                  <a:lnTo>
                    <a:pt x="980306" y="1104184"/>
                  </a:lnTo>
                  <a:cubicBezTo>
                    <a:pt x="980306" y="1132689"/>
                    <a:pt x="957197" y="1155798"/>
                    <a:pt x="928691" y="1155798"/>
                  </a:cubicBezTo>
                  <a:lnTo>
                    <a:pt x="51614" y="1155798"/>
                  </a:lnTo>
                  <a:cubicBezTo>
                    <a:pt x="23109" y="1155798"/>
                    <a:pt x="0" y="1132689"/>
                    <a:pt x="0" y="1104184"/>
                  </a:cubicBezTo>
                  <a:lnTo>
                    <a:pt x="0" y="51614"/>
                  </a:lnTo>
                  <a:cubicBezTo>
                    <a:pt x="0" y="23109"/>
                    <a:pt x="23109" y="0"/>
                    <a:pt x="51614" y="0"/>
                  </a:cubicBezTo>
                  <a:close/>
                </a:path>
              </a:pathLst>
            </a:custGeom>
            <a:solidFill>
              <a:srgbClr val="000000">
                <a:alpha val="0"/>
              </a:srgbClr>
            </a:solidFill>
            <a:ln w="12700">
              <a:solidFill>
                <a:srgbClr val="000000"/>
              </a:solidFill>
            </a:ln>
          </p:spPr>
        </p:sp>
      </p:grpSp>
      <p:grpSp>
        <p:nvGrpSpPr>
          <p:cNvPr name="Group 5" id="5"/>
          <p:cNvGrpSpPr/>
          <p:nvPr/>
        </p:nvGrpSpPr>
        <p:grpSpPr>
          <a:xfrm rot="0">
            <a:off x="9906000" y="5380750"/>
            <a:ext cx="3358378" cy="3877550"/>
            <a:chOff x="0" y="0"/>
            <a:chExt cx="884511" cy="1021248"/>
          </a:xfrm>
        </p:grpSpPr>
        <p:sp>
          <p:nvSpPr>
            <p:cNvPr name="Freeform 6" id="6"/>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7" id="7"/>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6242822" y="5380750"/>
            <a:ext cx="3358378" cy="3877550"/>
            <a:chOff x="0" y="0"/>
            <a:chExt cx="884511" cy="1021248"/>
          </a:xfrm>
        </p:grpSpPr>
        <p:sp>
          <p:nvSpPr>
            <p:cNvPr name="Freeform 9" id="9"/>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0" id="10"/>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sp>
        <p:nvSpPr>
          <p:cNvPr name="Freeform 11" id="11"/>
          <p:cNvSpPr/>
          <p:nvPr/>
        </p:nvSpPr>
        <p:spPr>
          <a:xfrm flipH="false" flipV="false" rot="0">
            <a:off x="15624753" y="7319525"/>
            <a:ext cx="3269094" cy="4440196"/>
          </a:xfrm>
          <a:custGeom>
            <a:avLst/>
            <a:gdLst/>
            <a:ahLst/>
            <a:cxnLst/>
            <a:rect r="r" b="b" t="t" l="l"/>
            <a:pathLst>
              <a:path h="4440196" w="3269094">
                <a:moveTo>
                  <a:pt x="0" y="0"/>
                </a:moveTo>
                <a:lnTo>
                  <a:pt x="3269094" y="0"/>
                </a:lnTo>
                <a:lnTo>
                  <a:pt x="3269094" y="4440196"/>
                </a:lnTo>
                <a:lnTo>
                  <a:pt x="0" y="4440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3573000" y="5380750"/>
            <a:ext cx="3358378" cy="3877550"/>
            <a:chOff x="0" y="0"/>
            <a:chExt cx="884511" cy="1021248"/>
          </a:xfrm>
        </p:grpSpPr>
        <p:sp>
          <p:nvSpPr>
            <p:cNvPr name="Freeform 13" id="13"/>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4" id="14"/>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0226155" y="5706428"/>
            <a:ext cx="445419" cy="44541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7" id="17"/>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18" id="18"/>
          <p:cNvGrpSpPr/>
          <p:nvPr/>
        </p:nvGrpSpPr>
        <p:grpSpPr>
          <a:xfrm rot="0">
            <a:off x="6562977" y="5706428"/>
            <a:ext cx="445419" cy="44541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20" id="20"/>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21" id="21"/>
          <p:cNvGrpSpPr/>
          <p:nvPr/>
        </p:nvGrpSpPr>
        <p:grpSpPr>
          <a:xfrm rot="0">
            <a:off x="13893155" y="5706428"/>
            <a:ext cx="445419" cy="44541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23" id="23"/>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sp>
        <p:nvSpPr>
          <p:cNvPr name="TextBox 24" id="24"/>
          <p:cNvSpPr txBox="true"/>
          <p:nvPr/>
        </p:nvSpPr>
        <p:spPr>
          <a:xfrm rot="0">
            <a:off x="1028700" y="1019175"/>
            <a:ext cx="11984599" cy="885825"/>
          </a:xfrm>
          <a:prstGeom prst="rect">
            <a:avLst/>
          </a:prstGeom>
        </p:spPr>
        <p:txBody>
          <a:bodyPr anchor="t" rtlCol="false" tIns="0" lIns="0" bIns="0" rIns="0">
            <a:spAutoFit/>
          </a:bodyPr>
          <a:lstStyle/>
          <a:p>
            <a:pPr algn="l">
              <a:lnSpc>
                <a:spcPts val="6960"/>
              </a:lnSpc>
            </a:pPr>
            <a:r>
              <a:rPr lang="en-US" sz="5800" spc="-348" b="true">
                <a:solidFill>
                  <a:srgbClr val="2B2B2B"/>
                </a:solidFill>
                <a:latin typeface="Inter Medium"/>
                <a:ea typeface="Inter Medium"/>
                <a:cs typeface="Inter Medium"/>
                <a:sym typeface="Inter Medium"/>
              </a:rPr>
              <a:t>Past Corporate &amp; Donor Partners</a:t>
            </a:r>
          </a:p>
        </p:txBody>
      </p:sp>
      <p:sp>
        <p:nvSpPr>
          <p:cNvPr name="TextBox 25" id="25"/>
          <p:cNvSpPr txBox="true"/>
          <p:nvPr/>
        </p:nvSpPr>
        <p:spPr>
          <a:xfrm rot="0">
            <a:off x="7389619" y="2465115"/>
            <a:ext cx="8391140" cy="360673"/>
          </a:xfrm>
          <a:prstGeom prst="rect">
            <a:avLst/>
          </a:prstGeom>
        </p:spPr>
        <p:txBody>
          <a:bodyPr anchor="t" rtlCol="false" tIns="0" lIns="0" bIns="0" rIns="0">
            <a:spAutoFit/>
          </a:bodyPr>
          <a:lstStyle/>
          <a:p>
            <a:pPr algn="l">
              <a:lnSpc>
                <a:spcPts val="3040"/>
              </a:lnSpc>
            </a:pPr>
            <a:r>
              <a:rPr lang="en-US" sz="1900">
                <a:solidFill>
                  <a:srgbClr val="444444"/>
                </a:solidFill>
                <a:latin typeface="Inter"/>
                <a:ea typeface="Inter"/>
                <a:cs typeface="Inter"/>
                <a:sym typeface="Inter"/>
              </a:rPr>
              <a:t>Build credibility by showing previous collaborations</a:t>
            </a:r>
          </a:p>
        </p:txBody>
      </p:sp>
      <p:sp>
        <p:nvSpPr>
          <p:cNvPr name="Freeform 26" id="26"/>
          <p:cNvSpPr/>
          <p:nvPr/>
        </p:nvSpPr>
        <p:spPr>
          <a:xfrm flipH="false" flipV="false" rot="0">
            <a:off x="1028700" y="8737748"/>
            <a:ext cx="1041104" cy="1041104"/>
          </a:xfrm>
          <a:custGeom>
            <a:avLst/>
            <a:gdLst/>
            <a:ahLst/>
            <a:cxnLst/>
            <a:rect r="r" b="b" t="t" l="l"/>
            <a:pathLst>
              <a:path h="1041104" w="1041104">
                <a:moveTo>
                  <a:pt x="0" y="0"/>
                </a:moveTo>
                <a:lnTo>
                  <a:pt x="1041104" y="0"/>
                </a:lnTo>
                <a:lnTo>
                  <a:pt x="1041104" y="1041104"/>
                </a:lnTo>
                <a:lnTo>
                  <a:pt x="0" y="10411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7" id="27"/>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459616" y="2894355"/>
            <a:ext cx="2491236" cy="7629119"/>
            <a:chOff x="0" y="0"/>
            <a:chExt cx="656128" cy="2009315"/>
          </a:xfrm>
        </p:grpSpPr>
        <p:sp>
          <p:nvSpPr>
            <p:cNvPr name="Freeform 3" id="3"/>
            <p:cNvSpPr/>
            <p:nvPr/>
          </p:nvSpPr>
          <p:spPr>
            <a:xfrm flipH="false" flipV="false" rot="0">
              <a:off x="0" y="0"/>
              <a:ext cx="656128" cy="2009315"/>
            </a:xfrm>
            <a:custGeom>
              <a:avLst/>
              <a:gdLst/>
              <a:ahLst/>
              <a:cxnLst/>
              <a:rect r="r" b="b" t="t" l="l"/>
              <a:pathLst>
                <a:path h="2009315" w="656128">
                  <a:moveTo>
                    <a:pt x="328064" y="0"/>
                  </a:moveTo>
                  <a:lnTo>
                    <a:pt x="328064" y="0"/>
                  </a:lnTo>
                  <a:cubicBezTo>
                    <a:pt x="509249" y="0"/>
                    <a:pt x="656128" y="146879"/>
                    <a:pt x="656128" y="328064"/>
                  </a:cubicBezTo>
                  <a:lnTo>
                    <a:pt x="656128" y="1681251"/>
                  </a:lnTo>
                  <a:cubicBezTo>
                    <a:pt x="656128" y="1862436"/>
                    <a:pt x="509249" y="2009315"/>
                    <a:pt x="328064" y="2009315"/>
                  </a:cubicBezTo>
                  <a:lnTo>
                    <a:pt x="328064" y="2009315"/>
                  </a:lnTo>
                  <a:cubicBezTo>
                    <a:pt x="241056" y="2009315"/>
                    <a:pt x="157612" y="1974752"/>
                    <a:pt x="96088" y="1913228"/>
                  </a:cubicBezTo>
                  <a:cubicBezTo>
                    <a:pt x="34564" y="1851704"/>
                    <a:pt x="0" y="1768259"/>
                    <a:pt x="0" y="1681251"/>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4" id="4"/>
            <p:cNvSpPr txBox="true"/>
            <p:nvPr/>
          </p:nvSpPr>
          <p:spPr>
            <a:xfrm>
              <a:off x="0" y="-85725"/>
              <a:ext cx="656128" cy="2095040"/>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2700000">
            <a:off x="10214477" y="1866365"/>
            <a:ext cx="2491236" cy="7629119"/>
            <a:chOff x="0" y="0"/>
            <a:chExt cx="656128" cy="2009315"/>
          </a:xfrm>
        </p:grpSpPr>
        <p:sp>
          <p:nvSpPr>
            <p:cNvPr name="Freeform 6" id="6"/>
            <p:cNvSpPr/>
            <p:nvPr/>
          </p:nvSpPr>
          <p:spPr>
            <a:xfrm flipH="false" flipV="false" rot="0">
              <a:off x="0" y="0"/>
              <a:ext cx="656128" cy="2009315"/>
            </a:xfrm>
            <a:custGeom>
              <a:avLst/>
              <a:gdLst/>
              <a:ahLst/>
              <a:cxnLst/>
              <a:rect r="r" b="b" t="t" l="l"/>
              <a:pathLst>
                <a:path h="2009315" w="656128">
                  <a:moveTo>
                    <a:pt x="328064" y="0"/>
                  </a:moveTo>
                  <a:lnTo>
                    <a:pt x="328064" y="0"/>
                  </a:lnTo>
                  <a:cubicBezTo>
                    <a:pt x="509249" y="0"/>
                    <a:pt x="656128" y="146879"/>
                    <a:pt x="656128" y="328064"/>
                  </a:cubicBezTo>
                  <a:lnTo>
                    <a:pt x="656128" y="1681251"/>
                  </a:lnTo>
                  <a:cubicBezTo>
                    <a:pt x="656128" y="1862436"/>
                    <a:pt x="509249" y="2009315"/>
                    <a:pt x="328064" y="2009315"/>
                  </a:cubicBezTo>
                  <a:lnTo>
                    <a:pt x="328064" y="2009315"/>
                  </a:lnTo>
                  <a:cubicBezTo>
                    <a:pt x="241056" y="2009315"/>
                    <a:pt x="157612" y="1974752"/>
                    <a:pt x="96088" y="1913228"/>
                  </a:cubicBezTo>
                  <a:cubicBezTo>
                    <a:pt x="34564" y="1851704"/>
                    <a:pt x="0" y="1768259"/>
                    <a:pt x="0" y="1681251"/>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7" id="7"/>
            <p:cNvSpPr txBox="true"/>
            <p:nvPr/>
          </p:nvSpPr>
          <p:spPr>
            <a:xfrm>
              <a:off x="0" y="-85725"/>
              <a:ext cx="656128" cy="2095040"/>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9111195" y="5432191"/>
            <a:ext cx="3552576" cy="3393202"/>
            <a:chOff x="0" y="0"/>
            <a:chExt cx="935658" cy="893683"/>
          </a:xfrm>
        </p:grpSpPr>
        <p:sp>
          <p:nvSpPr>
            <p:cNvPr name="Freeform 9" id="9"/>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10" id="10"/>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11" id="11"/>
          <p:cNvGrpSpPr/>
          <p:nvPr/>
        </p:nvGrpSpPr>
        <p:grpSpPr>
          <a:xfrm rot="0">
            <a:off x="10515088" y="5890872"/>
            <a:ext cx="744790" cy="744790"/>
            <a:chOff x="0" y="0"/>
            <a:chExt cx="196159" cy="196159"/>
          </a:xfrm>
        </p:grpSpPr>
        <p:sp>
          <p:nvSpPr>
            <p:cNvPr name="Freeform 12" id="12"/>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13" id="13"/>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9111195" y="1774456"/>
            <a:ext cx="3552576" cy="3393301"/>
            <a:chOff x="0" y="0"/>
            <a:chExt cx="935658" cy="893709"/>
          </a:xfrm>
        </p:grpSpPr>
        <p:sp>
          <p:nvSpPr>
            <p:cNvPr name="Freeform 15" id="15"/>
            <p:cNvSpPr/>
            <p:nvPr/>
          </p:nvSpPr>
          <p:spPr>
            <a:xfrm flipH="false" flipV="false" rot="0">
              <a:off x="0" y="0"/>
              <a:ext cx="935658" cy="893709"/>
            </a:xfrm>
            <a:custGeom>
              <a:avLst/>
              <a:gdLst/>
              <a:ahLst/>
              <a:cxnLst/>
              <a:rect r="r" b="b" t="t" l="l"/>
              <a:pathLst>
                <a:path h="893709" w="935658">
                  <a:moveTo>
                    <a:pt x="104604" y="0"/>
                  </a:moveTo>
                  <a:lnTo>
                    <a:pt x="831054" y="0"/>
                  </a:lnTo>
                  <a:cubicBezTo>
                    <a:pt x="888825" y="0"/>
                    <a:pt x="935658" y="46833"/>
                    <a:pt x="935658" y="104604"/>
                  </a:cubicBezTo>
                  <a:lnTo>
                    <a:pt x="935658" y="789105"/>
                  </a:lnTo>
                  <a:cubicBezTo>
                    <a:pt x="935658" y="816848"/>
                    <a:pt x="924637" y="843454"/>
                    <a:pt x="905020" y="863071"/>
                  </a:cubicBezTo>
                  <a:cubicBezTo>
                    <a:pt x="885403" y="882688"/>
                    <a:pt x="858797" y="893709"/>
                    <a:pt x="831054" y="893709"/>
                  </a:cubicBezTo>
                  <a:lnTo>
                    <a:pt x="104604" y="893709"/>
                  </a:lnTo>
                  <a:cubicBezTo>
                    <a:pt x="76861" y="893709"/>
                    <a:pt x="50255" y="882688"/>
                    <a:pt x="30638" y="863071"/>
                  </a:cubicBezTo>
                  <a:cubicBezTo>
                    <a:pt x="11021" y="843454"/>
                    <a:pt x="0" y="816848"/>
                    <a:pt x="0" y="789105"/>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16" id="16"/>
            <p:cNvSpPr txBox="true"/>
            <p:nvPr/>
          </p:nvSpPr>
          <p:spPr>
            <a:xfrm>
              <a:off x="0" y="-85725"/>
              <a:ext cx="935658" cy="979434"/>
            </a:xfrm>
            <a:prstGeom prst="rect">
              <a:avLst/>
            </a:prstGeom>
          </p:spPr>
          <p:txBody>
            <a:bodyPr anchor="ctr" rtlCol="false" tIns="50800" lIns="50800" bIns="50800" rIns="50800"/>
            <a:lstStyle/>
            <a:p>
              <a:pPr algn="ctr">
                <a:lnSpc>
                  <a:spcPts val="3360"/>
                </a:lnSpc>
              </a:pPr>
            </a:p>
          </p:txBody>
        </p:sp>
      </p:grpSp>
      <p:grpSp>
        <p:nvGrpSpPr>
          <p:cNvPr name="Group 17" id="17"/>
          <p:cNvGrpSpPr/>
          <p:nvPr/>
        </p:nvGrpSpPr>
        <p:grpSpPr>
          <a:xfrm rot="0">
            <a:off x="10515088" y="2233137"/>
            <a:ext cx="744790" cy="744790"/>
            <a:chOff x="0" y="0"/>
            <a:chExt cx="196159" cy="196159"/>
          </a:xfrm>
        </p:grpSpPr>
        <p:sp>
          <p:nvSpPr>
            <p:cNvPr name="Freeform 18" id="18"/>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19" id="19"/>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20" id="20"/>
          <p:cNvGrpSpPr/>
          <p:nvPr/>
        </p:nvGrpSpPr>
        <p:grpSpPr>
          <a:xfrm rot="0">
            <a:off x="12928946" y="5432191"/>
            <a:ext cx="3552576" cy="3393202"/>
            <a:chOff x="0" y="0"/>
            <a:chExt cx="935658" cy="893683"/>
          </a:xfrm>
        </p:grpSpPr>
        <p:sp>
          <p:nvSpPr>
            <p:cNvPr name="Freeform 21" id="21"/>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22" id="22"/>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23" id="23"/>
          <p:cNvGrpSpPr/>
          <p:nvPr/>
        </p:nvGrpSpPr>
        <p:grpSpPr>
          <a:xfrm rot="0">
            <a:off x="14332839" y="5890872"/>
            <a:ext cx="744790" cy="744790"/>
            <a:chOff x="0" y="0"/>
            <a:chExt cx="196159" cy="196159"/>
          </a:xfrm>
        </p:grpSpPr>
        <p:sp>
          <p:nvSpPr>
            <p:cNvPr name="Freeform 24" id="24"/>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25" id="25"/>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26" id="26"/>
          <p:cNvGrpSpPr/>
          <p:nvPr/>
        </p:nvGrpSpPr>
        <p:grpSpPr>
          <a:xfrm rot="0">
            <a:off x="12928946" y="1774456"/>
            <a:ext cx="3552576" cy="3393202"/>
            <a:chOff x="0" y="0"/>
            <a:chExt cx="935658" cy="893683"/>
          </a:xfrm>
        </p:grpSpPr>
        <p:sp>
          <p:nvSpPr>
            <p:cNvPr name="Freeform 27" id="27"/>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28" id="28"/>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29" id="29"/>
          <p:cNvGrpSpPr/>
          <p:nvPr/>
        </p:nvGrpSpPr>
        <p:grpSpPr>
          <a:xfrm rot="0">
            <a:off x="14332839" y="2233137"/>
            <a:ext cx="744790" cy="744790"/>
            <a:chOff x="0" y="0"/>
            <a:chExt cx="196159" cy="196159"/>
          </a:xfrm>
        </p:grpSpPr>
        <p:sp>
          <p:nvSpPr>
            <p:cNvPr name="Freeform 30" id="30"/>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31" id="31"/>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sp>
        <p:nvSpPr>
          <p:cNvPr name="TextBox 32" id="32"/>
          <p:cNvSpPr txBox="true"/>
          <p:nvPr/>
        </p:nvSpPr>
        <p:spPr>
          <a:xfrm rot="0">
            <a:off x="1028700" y="1028700"/>
            <a:ext cx="6228868"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Awards, Recognitions, Major Media Features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920036" y="2575468"/>
            <a:ext cx="3280890" cy="4881754"/>
            <a:chOff x="0" y="0"/>
            <a:chExt cx="595626" cy="886253"/>
          </a:xfrm>
        </p:grpSpPr>
        <p:sp>
          <p:nvSpPr>
            <p:cNvPr name="Freeform 3" id="3"/>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4" id="4"/>
          <p:cNvGrpSpPr/>
          <p:nvPr/>
        </p:nvGrpSpPr>
        <p:grpSpPr>
          <a:xfrm rot="0">
            <a:off x="10448576" y="2575468"/>
            <a:ext cx="3280890" cy="4881754"/>
            <a:chOff x="0" y="0"/>
            <a:chExt cx="595626" cy="886253"/>
          </a:xfrm>
        </p:grpSpPr>
        <p:sp>
          <p:nvSpPr>
            <p:cNvPr name="Freeform 5" id="5"/>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6" id="6"/>
          <p:cNvGrpSpPr/>
          <p:nvPr/>
        </p:nvGrpSpPr>
        <p:grpSpPr>
          <a:xfrm rot="0">
            <a:off x="7262446" y="6905548"/>
            <a:ext cx="2596071" cy="1128918"/>
            <a:chOff x="0" y="0"/>
            <a:chExt cx="683739" cy="297328"/>
          </a:xfrm>
        </p:grpSpPr>
        <p:sp>
          <p:nvSpPr>
            <p:cNvPr name="Freeform 7" id="7"/>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8" id="8"/>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10790986" y="6905548"/>
            <a:ext cx="2596071" cy="1128918"/>
            <a:chOff x="0" y="0"/>
            <a:chExt cx="683739" cy="297328"/>
          </a:xfrm>
        </p:grpSpPr>
        <p:sp>
          <p:nvSpPr>
            <p:cNvPr name="Freeform 10" id="10"/>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11" id="11"/>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sp>
        <p:nvSpPr>
          <p:cNvPr name="Freeform 12" id="12"/>
          <p:cNvSpPr/>
          <p:nvPr/>
        </p:nvSpPr>
        <p:spPr>
          <a:xfrm flipH="false" flipV="false" rot="0">
            <a:off x="14320016" y="5866341"/>
            <a:ext cx="4763853" cy="4818057"/>
          </a:xfrm>
          <a:custGeom>
            <a:avLst/>
            <a:gdLst/>
            <a:ahLst/>
            <a:cxnLst/>
            <a:rect r="r" b="b" t="t" l="l"/>
            <a:pathLst>
              <a:path h="4818057" w="4763853">
                <a:moveTo>
                  <a:pt x="0" y="0"/>
                </a:moveTo>
                <a:lnTo>
                  <a:pt x="4763853" y="0"/>
                </a:lnTo>
                <a:lnTo>
                  <a:pt x="4763853" y="4818056"/>
                </a:lnTo>
                <a:lnTo>
                  <a:pt x="0" y="48180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3977116" y="2575468"/>
            <a:ext cx="3280890" cy="4881754"/>
            <a:chOff x="0" y="0"/>
            <a:chExt cx="595626" cy="886253"/>
          </a:xfrm>
        </p:grpSpPr>
        <p:sp>
          <p:nvSpPr>
            <p:cNvPr name="Freeform 14" id="14"/>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15" id="15"/>
          <p:cNvGrpSpPr/>
          <p:nvPr/>
        </p:nvGrpSpPr>
        <p:grpSpPr>
          <a:xfrm rot="0">
            <a:off x="14319526" y="6905548"/>
            <a:ext cx="2596071" cy="1128918"/>
            <a:chOff x="0" y="0"/>
            <a:chExt cx="683739" cy="297328"/>
          </a:xfrm>
        </p:grpSpPr>
        <p:sp>
          <p:nvSpPr>
            <p:cNvPr name="Freeform 16" id="16"/>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17" id="17"/>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sp>
        <p:nvSpPr>
          <p:cNvPr name="Freeform 18" id="18"/>
          <p:cNvSpPr/>
          <p:nvPr/>
        </p:nvSpPr>
        <p:spPr>
          <a:xfrm flipH="false" flipV="false" rot="0">
            <a:off x="779486" y="2320998"/>
            <a:ext cx="500033" cy="508940"/>
          </a:xfrm>
          <a:custGeom>
            <a:avLst/>
            <a:gdLst/>
            <a:ahLst/>
            <a:cxnLst/>
            <a:rect r="r" b="b" t="t" l="l"/>
            <a:pathLst>
              <a:path h="508940" w="500033">
                <a:moveTo>
                  <a:pt x="0" y="0"/>
                </a:moveTo>
                <a:lnTo>
                  <a:pt x="500033" y="0"/>
                </a:lnTo>
                <a:lnTo>
                  <a:pt x="500033" y="508940"/>
                </a:lnTo>
                <a:lnTo>
                  <a:pt x="0" y="508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1279519" y="6832675"/>
            <a:ext cx="3313778" cy="726641"/>
            <a:chOff x="0" y="0"/>
            <a:chExt cx="872765" cy="191379"/>
          </a:xfrm>
        </p:grpSpPr>
        <p:sp>
          <p:nvSpPr>
            <p:cNvPr name="Freeform 20" id="20"/>
            <p:cNvSpPr/>
            <p:nvPr/>
          </p:nvSpPr>
          <p:spPr>
            <a:xfrm flipH="false" flipV="false" rot="0">
              <a:off x="0" y="0"/>
              <a:ext cx="872765" cy="191379"/>
            </a:xfrm>
            <a:custGeom>
              <a:avLst/>
              <a:gdLst/>
              <a:ahLst/>
              <a:cxnLst/>
              <a:rect r="r" b="b" t="t" l="l"/>
              <a:pathLst>
                <a:path h="191379" w="872765">
                  <a:moveTo>
                    <a:pt x="60743" y="0"/>
                  </a:moveTo>
                  <a:lnTo>
                    <a:pt x="812021" y="0"/>
                  </a:lnTo>
                  <a:cubicBezTo>
                    <a:pt x="845569" y="0"/>
                    <a:pt x="872765" y="27196"/>
                    <a:pt x="872765" y="60743"/>
                  </a:cubicBezTo>
                  <a:lnTo>
                    <a:pt x="872765" y="130635"/>
                  </a:lnTo>
                  <a:cubicBezTo>
                    <a:pt x="872765" y="146746"/>
                    <a:pt x="866365" y="162196"/>
                    <a:pt x="854973" y="173587"/>
                  </a:cubicBezTo>
                  <a:cubicBezTo>
                    <a:pt x="843582" y="184979"/>
                    <a:pt x="828131" y="191379"/>
                    <a:pt x="812021" y="191379"/>
                  </a:cubicBezTo>
                  <a:lnTo>
                    <a:pt x="60743" y="191379"/>
                  </a:lnTo>
                  <a:cubicBezTo>
                    <a:pt x="27196" y="191379"/>
                    <a:pt x="0" y="164183"/>
                    <a:pt x="0" y="130635"/>
                  </a:cubicBezTo>
                  <a:lnTo>
                    <a:pt x="0" y="60743"/>
                  </a:lnTo>
                  <a:cubicBezTo>
                    <a:pt x="0" y="27196"/>
                    <a:pt x="27196" y="0"/>
                    <a:pt x="60743" y="0"/>
                  </a:cubicBezTo>
                  <a:close/>
                </a:path>
              </a:pathLst>
            </a:custGeom>
            <a:solidFill>
              <a:srgbClr val="2B2B2B"/>
            </a:solidFill>
          </p:spPr>
        </p:sp>
        <p:sp>
          <p:nvSpPr>
            <p:cNvPr name="TextBox 21" id="21"/>
            <p:cNvSpPr txBox="true"/>
            <p:nvPr/>
          </p:nvSpPr>
          <p:spPr>
            <a:xfrm>
              <a:off x="0" y="-85725"/>
              <a:ext cx="872765" cy="277104"/>
            </a:xfrm>
            <a:prstGeom prst="rect">
              <a:avLst/>
            </a:prstGeom>
          </p:spPr>
          <p:txBody>
            <a:bodyPr anchor="ctr" rtlCol="false" tIns="50800" lIns="50800" bIns="50800" rIns="50800"/>
            <a:lstStyle/>
            <a:p>
              <a:pPr algn="ctr">
                <a:lnSpc>
                  <a:spcPts val="3360"/>
                </a:lnSpc>
              </a:pPr>
            </a:p>
          </p:txBody>
        </p:sp>
      </p:grpSp>
      <p:sp>
        <p:nvSpPr>
          <p:cNvPr name="Freeform 22" id="22"/>
          <p:cNvSpPr/>
          <p:nvPr/>
        </p:nvSpPr>
        <p:spPr>
          <a:xfrm flipH="true" flipV="false" rot="0">
            <a:off x="3823479" y="7091757"/>
            <a:ext cx="270312" cy="208478"/>
          </a:xfrm>
          <a:custGeom>
            <a:avLst/>
            <a:gdLst/>
            <a:ahLst/>
            <a:cxnLst/>
            <a:rect r="r" b="b" t="t" l="l"/>
            <a:pathLst>
              <a:path h="208478" w="270312">
                <a:moveTo>
                  <a:pt x="270312" y="0"/>
                </a:moveTo>
                <a:lnTo>
                  <a:pt x="0" y="0"/>
                </a:lnTo>
                <a:lnTo>
                  <a:pt x="0" y="208478"/>
                </a:lnTo>
                <a:lnTo>
                  <a:pt x="270312" y="208478"/>
                </a:lnTo>
                <a:lnTo>
                  <a:pt x="27031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1028700" y="1028700"/>
            <a:ext cx="499130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Meet Our Team</a:t>
            </a:r>
          </a:p>
        </p:txBody>
      </p:sp>
      <p:sp>
        <p:nvSpPr>
          <p:cNvPr name="TextBox 24" id="24"/>
          <p:cNvSpPr txBox="true"/>
          <p:nvPr/>
        </p:nvSpPr>
        <p:spPr>
          <a:xfrm rot="0">
            <a:off x="1075868" y="1940412"/>
            <a:ext cx="4991304" cy="27330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Show the people behind your work</a:t>
            </a:r>
          </a:p>
          <a:p>
            <a:pPr algn="l">
              <a:lnSpc>
                <a:spcPts val="2720"/>
              </a:lnSpc>
            </a:pPr>
          </a:p>
          <a:p>
            <a:pPr algn="l" marL="367060" indent="-183530" lvl="1">
              <a:lnSpc>
                <a:spcPts val="2720"/>
              </a:lnSpc>
              <a:buFont typeface="Arial"/>
              <a:buChar char="•"/>
            </a:pPr>
            <a:r>
              <a:rPr lang="en-US" sz="1700">
                <a:solidFill>
                  <a:srgbClr val="444444"/>
                </a:solidFill>
                <a:latin typeface="Inter"/>
                <a:ea typeface="Inter"/>
                <a:cs typeface="Inter"/>
                <a:sym typeface="Inter"/>
              </a:rPr>
              <a:t>Add names, photos, and short bios of key leadership/team</a:t>
            </a:r>
          </a:p>
          <a:p>
            <a:pPr algn="l" marL="367060" indent="-183530" lvl="1">
              <a:lnSpc>
                <a:spcPts val="2720"/>
              </a:lnSpc>
              <a:buFont typeface="Arial"/>
              <a:buChar char="•"/>
            </a:pPr>
            <a:r>
              <a:rPr lang="en-US" sz="1700">
                <a:solidFill>
                  <a:srgbClr val="444444"/>
                </a:solidFill>
                <a:latin typeface="Inter"/>
                <a:ea typeface="Inter"/>
                <a:cs typeface="Inter"/>
                <a:sym typeface="Inter"/>
              </a:rPr>
              <a:t>Include founders, programme leads, and field staff if relevant</a:t>
            </a:r>
          </a:p>
          <a:p>
            <a:pPr algn="l" marL="367060" indent="-183530" lvl="1">
              <a:lnSpc>
                <a:spcPts val="2720"/>
              </a:lnSpc>
              <a:buFont typeface="Arial"/>
              <a:buChar char="•"/>
            </a:pPr>
            <a:r>
              <a:rPr lang="en-US" sz="1700">
                <a:solidFill>
                  <a:srgbClr val="444444"/>
                </a:solidFill>
                <a:latin typeface="Inter"/>
                <a:ea typeface="Inter"/>
                <a:cs typeface="Inter"/>
                <a:sym typeface="Inter"/>
              </a:rPr>
              <a:t>Mention any advisors, patrons or ambassadors</a:t>
            </a:r>
          </a:p>
        </p:txBody>
      </p:sp>
      <p:sp>
        <p:nvSpPr>
          <p:cNvPr name="TextBox 25" id="25"/>
          <p:cNvSpPr txBox="true"/>
          <p:nvPr/>
        </p:nvSpPr>
        <p:spPr>
          <a:xfrm rot="0">
            <a:off x="1779024" y="6973326"/>
            <a:ext cx="1792496" cy="360673"/>
          </a:xfrm>
          <a:prstGeom prst="rect">
            <a:avLst/>
          </a:prstGeom>
        </p:spPr>
        <p:txBody>
          <a:bodyPr anchor="t" rtlCol="false" tIns="0" lIns="0" bIns="0" rIns="0">
            <a:spAutoFit/>
          </a:bodyPr>
          <a:lstStyle/>
          <a:p>
            <a:pPr algn="l">
              <a:lnSpc>
                <a:spcPts val="3040"/>
              </a:lnSpc>
            </a:pPr>
            <a:r>
              <a:rPr lang="en-US" sz="1900" b="true">
                <a:solidFill>
                  <a:srgbClr val="FFFFFF"/>
                </a:solidFill>
                <a:latin typeface="Inter Medium"/>
                <a:ea typeface="Inter Medium"/>
                <a:cs typeface="Inter Medium"/>
                <a:sym typeface="Inter Medium"/>
              </a:rPr>
              <a:t>Meet Our Team</a:t>
            </a:r>
          </a:p>
        </p:txBody>
      </p:sp>
      <p:sp>
        <p:nvSpPr>
          <p:cNvPr name="TextBox 26" id="26"/>
          <p:cNvSpPr txBox="true"/>
          <p:nvPr/>
        </p:nvSpPr>
        <p:spPr>
          <a:xfrm rot="0">
            <a:off x="7948536" y="7470744"/>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27" id="27"/>
          <p:cNvSpPr txBox="true"/>
          <p:nvPr/>
        </p:nvSpPr>
        <p:spPr>
          <a:xfrm rot="0">
            <a:off x="7262446" y="7059083"/>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Freeform 28" id="28"/>
          <p:cNvSpPr/>
          <p:nvPr/>
        </p:nvSpPr>
        <p:spPr>
          <a:xfrm flipH="false" flipV="false" rot="0">
            <a:off x="0" y="8709736"/>
            <a:ext cx="1874906" cy="1577264"/>
          </a:xfrm>
          <a:custGeom>
            <a:avLst/>
            <a:gdLst/>
            <a:ahLst/>
            <a:cxnLst/>
            <a:rect r="r" b="b" t="t" l="l"/>
            <a:pathLst>
              <a:path h="1577264" w="1874906">
                <a:moveTo>
                  <a:pt x="0" y="0"/>
                </a:moveTo>
                <a:lnTo>
                  <a:pt x="1874906" y="0"/>
                </a:lnTo>
                <a:lnTo>
                  <a:pt x="1874906" y="1577264"/>
                </a:lnTo>
                <a:lnTo>
                  <a:pt x="0" y="15772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9" id="29"/>
          <p:cNvSpPr txBox="true"/>
          <p:nvPr/>
        </p:nvSpPr>
        <p:spPr>
          <a:xfrm rot="0">
            <a:off x="11477076" y="7417692"/>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30" id="30"/>
          <p:cNvSpPr txBox="true"/>
          <p:nvPr/>
        </p:nvSpPr>
        <p:spPr>
          <a:xfrm rot="0">
            <a:off x="10790986" y="7006032"/>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TextBox 31" id="31"/>
          <p:cNvSpPr txBox="true"/>
          <p:nvPr/>
        </p:nvSpPr>
        <p:spPr>
          <a:xfrm rot="0">
            <a:off x="15006106" y="7470744"/>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32" id="32"/>
          <p:cNvSpPr txBox="true"/>
          <p:nvPr/>
        </p:nvSpPr>
        <p:spPr>
          <a:xfrm rot="0">
            <a:off x="14320016" y="7059083"/>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TextBox 33" id="33"/>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13615" y="7903420"/>
            <a:ext cx="2709759" cy="2709759"/>
          </a:xfrm>
          <a:custGeom>
            <a:avLst/>
            <a:gdLst/>
            <a:ahLst/>
            <a:cxnLst/>
            <a:rect r="r" b="b" t="t" l="l"/>
            <a:pathLst>
              <a:path h="2709759" w="2709759">
                <a:moveTo>
                  <a:pt x="0" y="0"/>
                </a:moveTo>
                <a:lnTo>
                  <a:pt x="2709759" y="0"/>
                </a:lnTo>
                <a:lnTo>
                  <a:pt x="2709759" y="2709760"/>
                </a:lnTo>
                <a:lnTo>
                  <a:pt x="0" y="2709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095437" y="2355537"/>
            <a:ext cx="5163863" cy="6760873"/>
            <a:chOff x="0" y="0"/>
            <a:chExt cx="800017" cy="1047436"/>
          </a:xfrm>
        </p:grpSpPr>
        <p:sp>
          <p:nvSpPr>
            <p:cNvPr name="Freeform 4" id="4"/>
            <p:cNvSpPr/>
            <p:nvPr/>
          </p:nvSpPr>
          <p:spPr>
            <a:xfrm flipH="false" flipV="false" rot="0">
              <a:off x="0" y="0"/>
              <a:ext cx="800017" cy="1047436"/>
            </a:xfrm>
            <a:custGeom>
              <a:avLst/>
              <a:gdLst/>
              <a:ahLst/>
              <a:cxnLst/>
              <a:rect r="r" b="b" t="t" l="l"/>
              <a:pathLst>
                <a:path h="1047436" w="800017">
                  <a:moveTo>
                    <a:pt x="71964" y="0"/>
                  </a:moveTo>
                  <a:lnTo>
                    <a:pt x="728054" y="0"/>
                  </a:lnTo>
                  <a:cubicBezTo>
                    <a:pt x="767798" y="0"/>
                    <a:pt x="800017" y="32219"/>
                    <a:pt x="800017" y="71964"/>
                  </a:cubicBezTo>
                  <a:lnTo>
                    <a:pt x="800017" y="975472"/>
                  </a:lnTo>
                  <a:cubicBezTo>
                    <a:pt x="800017" y="1015217"/>
                    <a:pt x="767798" y="1047436"/>
                    <a:pt x="728054" y="1047436"/>
                  </a:cubicBezTo>
                  <a:lnTo>
                    <a:pt x="71964" y="1047436"/>
                  </a:lnTo>
                  <a:cubicBezTo>
                    <a:pt x="32219" y="1047436"/>
                    <a:pt x="0" y="1015217"/>
                    <a:pt x="0" y="975472"/>
                  </a:cubicBezTo>
                  <a:lnTo>
                    <a:pt x="0" y="71964"/>
                  </a:lnTo>
                  <a:cubicBezTo>
                    <a:pt x="0" y="32219"/>
                    <a:pt x="32219" y="0"/>
                    <a:pt x="71964" y="0"/>
                  </a:cubicBezTo>
                  <a:close/>
                </a:path>
              </a:pathLst>
            </a:custGeom>
            <a:solidFill>
              <a:srgbClr val="000000">
                <a:alpha val="0"/>
              </a:srgbClr>
            </a:solidFill>
            <a:ln w="12700">
              <a:solidFill>
                <a:srgbClr val="000000"/>
              </a:solidFill>
            </a:ln>
          </p:spPr>
        </p:sp>
      </p:grpSp>
      <p:grpSp>
        <p:nvGrpSpPr>
          <p:cNvPr name="Group 5" id="5"/>
          <p:cNvGrpSpPr/>
          <p:nvPr/>
        </p:nvGrpSpPr>
        <p:grpSpPr>
          <a:xfrm rot="0">
            <a:off x="7835892" y="3074059"/>
            <a:ext cx="4075551" cy="5323829"/>
            <a:chOff x="0" y="0"/>
            <a:chExt cx="1073396" cy="1402161"/>
          </a:xfrm>
        </p:grpSpPr>
        <p:sp>
          <p:nvSpPr>
            <p:cNvPr name="Freeform 6" id="6"/>
            <p:cNvSpPr/>
            <p:nvPr/>
          </p:nvSpPr>
          <p:spPr>
            <a:xfrm flipH="false" flipV="false" rot="0">
              <a:off x="0" y="0"/>
              <a:ext cx="1073396" cy="1402161"/>
            </a:xfrm>
            <a:custGeom>
              <a:avLst/>
              <a:gdLst/>
              <a:ahLst/>
              <a:cxnLst/>
              <a:rect r="r" b="b" t="t" l="l"/>
              <a:pathLst>
                <a:path h="1402161" w="1073396">
                  <a:moveTo>
                    <a:pt x="91181" y="0"/>
                  </a:moveTo>
                  <a:lnTo>
                    <a:pt x="982215" y="0"/>
                  </a:lnTo>
                  <a:cubicBezTo>
                    <a:pt x="1032573" y="0"/>
                    <a:pt x="1073396" y="40823"/>
                    <a:pt x="1073396" y="91181"/>
                  </a:cubicBezTo>
                  <a:lnTo>
                    <a:pt x="1073396" y="1310980"/>
                  </a:lnTo>
                  <a:cubicBezTo>
                    <a:pt x="1073396" y="1361338"/>
                    <a:pt x="1032573" y="1402161"/>
                    <a:pt x="982215" y="1402161"/>
                  </a:cubicBezTo>
                  <a:lnTo>
                    <a:pt x="91181" y="1402161"/>
                  </a:lnTo>
                  <a:cubicBezTo>
                    <a:pt x="40823" y="1402161"/>
                    <a:pt x="0" y="1361338"/>
                    <a:pt x="0" y="1310980"/>
                  </a:cubicBezTo>
                  <a:lnTo>
                    <a:pt x="0" y="91181"/>
                  </a:lnTo>
                  <a:cubicBezTo>
                    <a:pt x="0" y="40823"/>
                    <a:pt x="40823" y="0"/>
                    <a:pt x="91181" y="0"/>
                  </a:cubicBezTo>
                  <a:close/>
                </a:path>
              </a:pathLst>
            </a:custGeom>
            <a:solidFill>
              <a:srgbClr val="EFF0F2"/>
            </a:solidFill>
          </p:spPr>
        </p:sp>
        <p:sp>
          <p:nvSpPr>
            <p:cNvPr name="TextBox 7" id="7"/>
            <p:cNvSpPr txBox="true"/>
            <p:nvPr/>
          </p:nvSpPr>
          <p:spPr>
            <a:xfrm>
              <a:off x="0" y="-85725"/>
              <a:ext cx="1073396" cy="1487886"/>
            </a:xfrm>
            <a:prstGeom prst="rect">
              <a:avLst/>
            </a:prstGeom>
          </p:spPr>
          <p:txBody>
            <a:bodyPr anchor="ctr" rtlCol="false" tIns="50800" lIns="50800" bIns="50800" rIns="50800"/>
            <a:lstStyle/>
            <a:p>
              <a:pPr algn="ctr">
                <a:lnSpc>
                  <a:spcPts val="3360"/>
                </a:lnSpc>
              </a:pPr>
            </a:p>
          </p:txBody>
        </p:sp>
      </p:grpSp>
      <p:sp>
        <p:nvSpPr>
          <p:cNvPr name="AutoShape 8" id="8"/>
          <p:cNvSpPr/>
          <p:nvPr/>
        </p:nvSpPr>
        <p:spPr>
          <a:xfrm>
            <a:off x="8191141" y="4872351"/>
            <a:ext cx="3366070" cy="0"/>
          </a:xfrm>
          <a:prstGeom prst="line">
            <a:avLst/>
          </a:prstGeom>
          <a:ln cap="flat" w="9525">
            <a:solidFill>
              <a:srgbClr val="2B2B2B">
                <a:alpha val="40000"/>
              </a:srgbClr>
            </a:solidFill>
            <a:prstDash val="solid"/>
            <a:headEnd type="none" len="sm" w="sm"/>
            <a:tailEnd type="none" len="sm" w="sm"/>
          </a:ln>
        </p:spPr>
      </p:sp>
      <p:sp>
        <p:nvSpPr>
          <p:cNvPr name="AutoShape 9" id="9"/>
          <p:cNvSpPr/>
          <p:nvPr/>
        </p:nvSpPr>
        <p:spPr>
          <a:xfrm>
            <a:off x="8191124" y="6599596"/>
            <a:ext cx="3366087" cy="0"/>
          </a:xfrm>
          <a:prstGeom prst="line">
            <a:avLst/>
          </a:prstGeom>
          <a:ln cap="flat" w="9525">
            <a:solidFill>
              <a:srgbClr val="2B2B2B">
                <a:alpha val="40000"/>
              </a:srgbClr>
            </a:solidFill>
            <a:prstDash val="solid"/>
            <a:headEnd type="none" len="sm" w="sm"/>
            <a:tailEnd type="none" len="sm" w="sm"/>
          </a:ln>
        </p:spPr>
      </p:sp>
      <p:sp>
        <p:nvSpPr>
          <p:cNvPr name="Freeform 10" id="10"/>
          <p:cNvSpPr/>
          <p:nvPr/>
        </p:nvSpPr>
        <p:spPr>
          <a:xfrm flipH="false" flipV="false" rot="0">
            <a:off x="8191124" y="3869090"/>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8191141" y="5572781"/>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191124" y="7280976"/>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6895737" y="2642286"/>
            <a:ext cx="808030" cy="549460"/>
          </a:xfrm>
          <a:custGeom>
            <a:avLst/>
            <a:gdLst/>
            <a:ahLst/>
            <a:cxnLst/>
            <a:rect r="r" b="b" t="t" l="l"/>
            <a:pathLst>
              <a:path h="549460" w="808030">
                <a:moveTo>
                  <a:pt x="0" y="0"/>
                </a:moveTo>
                <a:lnTo>
                  <a:pt x="808030" y="0"/>
                </a:lnTo>
                <a:lnTo>
                  <a:pt x="808030" y="549461"/>
                </a:lnTo>
                <a:lnTo>
                  <a:pt x="0" y="5494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1271975" y="4210548"/>
            <a:ext cx="5623761" cy="1190625"/>
          </a:xfrm>
          <a:prstGeom prst="rect">
            <a:avLst/>
          </a:prstGeom>
        </p:spPr>
        <p:txBody>
          <a:bodyPr anchor="t" rtlCol="false" tIns="0" lIns="0" bIns="0" rIns="0">
            <a:spAutoFit/>
          </a:bodyPr>
          <a:lstStyle/>
          <a:p>
            <a:pPr algn="l">
              <a:lnSpc>
                <a:spcPts val="9359"/>
              </a:lnSpc>
            </a:pPr>
            <a:r>
              <a:rPr lang="en-US" sz="7799" spc="-467" b="true">
                <a:solidFill>
                  <a:srgbClr val="2B2B2B"/>
                </a:solidFill>
                <a:latin typeface="Inter Medium"/>
                <a:ea typeface="Inter Medium"/>
                <a:cs typeface="Inter Medium"/>
                <a:sym typeface="Inter Medium"/>
              </a:rPr>
              <a:t>Thank You</a:t>
            </a:r>
          </a:p>
        </p:txBody>
      </p:sp>
      <p:sp>
        <p:nvSpPr>
          <p:cNvPr name="TextBox 15" id="15"/>
          <p:cNvSpPr txBox="true"/>
          <p:nvPr/>
        </p:nvSpPr>
        <p:spPr>
          <a:xfrm rot="0">
            <a:off x="1271975" y="6015536"/>
            <a:ext cx="5623761" cy="2074539"/>
          </a:xfrm>
          <a:prstGeom prst="rect">
            <a:avLst/>
          </a:prstGeom>
        </p:spPr>
        <p:txBody>
          <a:bodyPr anchor="t" rtlCol="false" tIns="0" lIns="0" bIns="0" rIns="0">
            <a:spAutoFit/>
          </a:bodyPr>
          <a:lstStyle/>
          <a:p>
            <a:pPr algn="l">
              <a:lnSpc>
                <a:spcPts val="3360"/>
              </a:lnSpc>
            </a:pPr>
            <a:r>
              <a:rPr lang="en-US" sz="2100">
                <a:solidFill>
                  <a:srgbClr val="444444"/>
                </a:solidFill>
                <a:latin typeface="Inter"/>
                <a:ea typeface="Inter"/>
                <a:cs typeface="Inter"/>
                <a:sym typeface="Inter"/>
              </a:rPr>
              <a:t>We deeply appreciate your time and interest in our work.</a:t>
            </a:r>
          </a:p>
          <a:p>
            <a:pPr algn="l">
              <a:lnSpc>
                <a:spcPts val="3360"/>
              </a:lnSpc>
            </a:pPr>
          </a:p>
          <a:p>
            <a:pPr algn="l">
              <a:lnSpc>
                <a:spcPts val="3360"/>
              </a:lnSpc>
            </a:pPr>
            <a:r>
              <a:rPr lang="en-US" sz="2100">
                <a:solidFill>
                  <a:srgbClr val="444444"/>
                </a:solidFill>
                <a:latin typeface="Inter"/>
                <a:ea typeface="Inter"/>
                <a:cs typeface="Inter"/>
                <a:sym typeface="Inter"/>
              </a:rPr>
              <a:t>Together, we can create lasting impact and transform lives.</a:t>
            </a:r>
          </a:p>
        </p:txBody>
      </p:sp>
      <p:sp>
        <p:nvSpPr>
          <p:cNvPr name="TextBox 16" id="16"/>
          <p:cNvSpPr txBox="true"/>
          <p:nvPr/>
        </p:nvSpPr>
        <p:spPr>
          <a:xfrm rot="0">
            <a:off x="8855929" y="4039555"/>
            <a:ext cx="2701282"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0000000000</a:t>
            </a:r>
          </a:p>
        </p:txBody>
      </p:sp>
      <p:sp>
        <p:nvSpPr>
          <p:cNvPr name="TextBox 17" id="17"/>
          <p:cNvSpPr txBox="true"/>
          <p:nvPr/>
        </p:nvSpPr>
        <p:spPr>
          <a:xfrm rot="0">
            <a:off x="8855929" y="3602047"/>
            <a:ext cx="2701282"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Phone</a:t>
            </a:r>
          </a:p>
        </p:txBody>
      </p:sp>
      <p:sp>
        <p:nvSpPr>
          <p:cNvPr name="TextBox 18" id="18"/>
          <p:cNvSpPr txBox="true"/>
          <p:nvPr/>
        </p:nvSpPr>
        <p:spPr>
          <a:xfrm rot="0">
            <a:off x="8855929" y="7451442"/>
            <a:ext cx="2647217"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Hyperlink</a:t>
            </a:r>
          </a:p>
        </p:txBody>
      </p:sp>
      <p:sp>
        <p:nvSpPr>
          <p:cNvPr name="TextBox 19" id="19"/>
          <p:cNvSpPr txBox="true"/>
          <p:nvPr/>
        </p:nvSpPr>
        <p:spPr>
          <a:xfrm rot="0">
            <a:off x="8855929" y="7013934"/>
            <a:ext cx="2647217"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Website</a:t>
            </a:r>
          </a:p>
        </p:txBody>
      </p:sp>
      <p:sp>
        <p:nvSpPr>
          <p:cNvPr name="TextBox 20" id="20"/>
          <p:cNvSpPr txBox="true"/>
          <p:nvPr/>
        </p:nvSpPr>
        <p:spPr>
          <a:xfrm rot="0">
            <a:off x="8855929" y="5745499"/>
            <a:ext cx="2701282"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t>
            </a:r>
          </a:p>
        </p:txBody>
      </p:sp>
      <p:sp>
        <p:nvSpPr>
          <p:cNvPr name="TextBox 21" id="21"/>
          <p:cNvSpPr txBox="true"/>
          <p:nvPr/>
        </p:nvSpPr>
        <p:spPr>
          <a:xfrm rot="0">
            <a:off x="8855929" y="5307991"/>
            <a:ext cx="2701282"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Email</a:t>
            </a:r>
          </a:p>
        </p:txBody>
      </p:sp>
      <p:sp>
        <p:nvSpPr>
          <p:cNvPr name="TextBox 22" id="22"/>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55911" y="7509215"/>
            <a:ext cx="3264781" cy="3242451"/>
          </a:xfrm>
          <a:custGeom>
            <a:avLst/>
            <a:gdLst/>
            <a:ahLst/>
            <a:cxnLst/>
            <a:rect r="r" b="b" t="t" l="l"/>
            <a:pathLst>
              <a:path h="3242451" w="3264781">
                <a:moveTo>
                  <a:pt x="0" y="0"/>
                </a:moveTo>
                <a:lnTo>
                  <a:pt x="3264781" y="0"/>
                </a:lnTo>
                <a:lnTo>
                  <a:pt x="3264781" y="3242451"/>
                </a:lnTo>
                <a:lnTo>
                  <a:pt x="0" y="3242451"/>
                </a:lnTo>
                <a:lnTo>
                  <a:pt x="0" y="0"/>
                </a:lnTo>
                <a:close/>
              </a:path>
            </a:pathLst>
          </a:custGeom>
          <a:blipFill>
            <a:blip r:embed="rId2">
              <a:extLst>
                <a:ext uri="{96DAC541-7B7A-43D3-8B79-37D633B846F1}">
                  <asvg:svgBlip xmlns:asvg="http://schemas.microsoft.com/office/drawing/2016/SVG/main" r:embed="rId3"/>
                </a:ext>
              </a:extLst>
            </a:blip>
            <a:stretch>
              <a:fillRect l="0" t="0" r="-26072" b="-35042"/>
            </a:stretch>
          </a:blipFill>
        </p:spPr>
      </p:sp>
      <p:grpSp>
        <p:nvGrpSpPr>
          <p:cNvPr name="Group 3" id="3"/>
          <p:cNvGrpSpPr/>
          <p:nvPr/>
        </p:nvGrpSpPr>
        <p:grpSpPr>
          <a:xfrm rot="0">
            <a:off x="1219200" y="6141703"/>
            <a:ext cx="9599925" cy="3116597"/>
            <a:chOff x="0" y="0"/>
            <a:chExt cx="2528375" cy="820832"/>
          </a:xfrm>
        </p:grpSpPr>
        <p:sp>
          <p:nvSpPr>
            <p:cNvPr name="Freeform 4" id="4"/>
            <p:cNvSpPr/>
            <p:nvPr/>
          </p:nvSpPr>
          <p:spPr>
            <a:xfrm flipH="false" flipV="false" rot="0">
              <a:off x="0" y="0"/>
              <a:ext cx="2528375" cy="820832"/>
            </a:xfrm>
            <a:custGeom>
              <a:avLst/>
              <a:gdLst/>
              <a:ahLst/>
              <a:cxnLst/>
              <a:rect r="r" b="b" t="t" l="l"/>
              <a:pathLst>
                <a:path h="820832" w="2528375">
                  <a:moveTo>
                    <a:pt x="38710" y="0"/>
                  </a:moveTo>
                  <a:lnTo>
                    <a:pt x="2489665" y="0"/>
                  </a:lnTo>
                  <a:cubicBezTo>
                    <a:pt x="2511044" y="0"/>
                    <a:pt x="2528375" y="17331"/>
                    <a:pt x="2528375" y="38710"/>
                  </a:cubicBezTo>
                  <a:lnTo>
                    <a:pt x="2528375" y="782122"/>
                  </a:lnTo>
                  <a:cubicBezTo>
                    <a:pt x="2528375" y="792389"/>
                    <a:pt x="2524297" y="802235"/>
                    <a:pt x="2517037" y="809494"/>
                  </a:cubicBezTo>
                  <a:cubicBezTo>
                    <a:pt x="2509778" y="816754"/>
                    <a:pt x="2499932" y="820832"/>
                    <a:pt x="2489665" y="820832"/>
                  </a:cubicBezTo>
                  <a:lnTo>
                    <a:pt x="38710" y="820832"/>
                  </a:lnTo>
                  <a:cubicBezTo>
                    <a:pt x="17331" y="820832"/>
                    <a:pt x="0" y="803501"/>
                    <a:pt x="0" y="782122"/>
                  </a:cubicBezTo>
                  <a:lnTo>
                    <a:pt x="0" y="38710"/>
                  </a:lnTo>
                  <a:cubicBezTo>
                    <a:pt x="0" y="17331"/>
                    <a:pt x="17331" y="0"/>
                    <a:pt x="38710" y="0"/>
                  </a:cubicBezTo>
                  <a:close/>
                </a:path>
              </a:pathLst>
            </a:custGeom>
            <a:solidFill>
              <a:srgbClr val="EFF0F2"/>
            </a:solidFill>
          </p:spPr>
        </p:sp>
        <p:sp>
          <p:nvSpPr>
            <p:cNvPr name="TextBox 5" id="5"/>
            <p:cNvSpPr txBox="true"/>
            <p:nvPr/>
          </p:nvSpPr>
          <p:spPr>
            <a:xfrm>
              <a:off x="0" y="-85725"/>
              <a:ext cx="2528375" cy="906557"/>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1219200" y="1918235"/>
            <a:ext cx="9599925" cy="3918668"/>
            <a:chOff x="0" y="0"/>
            <a:chExt cx="2528375" cy="1032077"/>
          </a:xfrm>
        </p:grpSpPr>
        <p:sp>
          <p:nvSpPr>
            <p:cNvPr name="Freeform 7" id="7"/>
            <p:cNvSpPr/>
            <p:nvPr/>
          </p:nvSpPr>
          <p:spPr>
            <a:xfrm flipH="false" flipV="false" rot="0">
              <a:off x="0" y="0"/>
              <a:ext cx="2528375" cy="1032077"/>
            </a:xfrm>
            <a:custGeom>
              <a:avLst/>
              <a:gdLst/>
              <a:ahLst/>
              <a:cxnLst/>
              <a:rect r="r" b="b" t="t" l="l"/>
              <a:pathLst>
                <a:path h="1032077" w="2528375">
                  <a:moveTo>
                    <a:pt x="38710" y="0"/>
                  </a:moveTo>
                  <a:lnTo>
                    <a:pt x="2489665" y="0"/>
                  </a:lnTo>
                  <a:cubicBezTo>
                    <a:pt x="2511044" y="0"/>
                    <a:pt x="2528375" y="17331"/>
                    <a:pt x="2528375" y="38710"/>
                  </a:cubicBezTo>
                  <a:lnTo>
                    <a:pt x="2528375" y="993367"/>
                  </a:lnTo>
                  <a:cubicBezTo>
                    <a:pt x="2528375" y="1003634"/>
                    <a:pt x="2524297" y="1013480"/>
                    <a:pt x="2517037" y="1020739"/>
                  </a:cubicBezTo>
                  <a:cubicBezTo>
                    <a:pt x="2509778" y="1027999"/>
                    <a:pt x="2499932" y="1032077"/>
                    <a:pt x="2489665" y="1032077"/>
                  </a:cubicBezTo>
                  <a:lnTo>
                    <a:pt x="38710" y="1032077"/>
                  </a:lnTo>
                  <a:cubicBezTo>
                    <a:pt x="17331" y="1032077"/>
                    <a:pt x="0" y="1014746"/>
                    <a:pt x="0" y="993367"/>
                  </a:cubicBezTo>
                  <a:lnTo>
                    <a:pt x="0" y="38710"/>
                  </a:lnTo>
                  <a:cubicBezTo>
                    <a:pt x="0" y="17331"/>
                    <a:pt x="17331" y="0"/>
                    <a:pt x="38710" y="0"/>
                  </a:cubicBezTo>
                  <a:close/>
                </a:path>
              </a:pathLst>
            </a:custGeom>
            <a:solidFill>
              <a:srgbClr val="EFF0F2"/>
            </a:solidFill>
          </p:spPr>
        </p:sp>
        <p:sp>
          <p:nvSpPr>
            <p:cNvPr name="TextBox 8" id="8"/>
            <p:cNvSpPr txBox="true"/>
            <p:nvPr/>
          </p:nvSpPr>
          <p:spPr>
            <a:xfrm>
              <a:off x="0" y="-85725"/>
              <a:ext cx="2528375" cy="1117802"/>
            </a:xfrm>
            <a:prstGeom prst="rect">
              <a:avLst/>
            </a:prstGeom>
          </p:spPr>
          <p:txBody>
            <a:bodyPr anchor="ctr" rtlCol="false" tIns="50800" lIns="50800" bIns="50800" rIns="50800"/>
            <a:lstStyle/>
            <a:p>
              <a:pPr algn="ctr">
                <a:lnSpc>
                  <a:spcPts val="3360"/>
                </a:lnSpc>
              </a:pPr>
            </a:p>
          </p:txBody>
        </p:sp>
      </p:grpSp>
      <p:sp>
        <p:nvSpPr>
          <p:cNvPr name="TextBox 9" id="9"/>
          <p:cNvSpPr txBox="true"/>
          <p:nvPr/>
        </p:nvSpPr>
        <p:spPr>
          <a:xfrm rot="0">
            <a:off x="1784801" y="2172505"/>
            <a:ext cx="8120858"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Vedanta Delhi Half Marathon  2025</a:t>
            </a:r>
          </a:p>
        </p:txBody>
      </p:sp>
      <p:sp>
        <p:nvSpPr>
          <p:cNvPr name="TextBox 10" id="10"/>
          <p:cNvSpPr txBox="true"/>
          <p:nvPr/>
        </p:nvSpPr>
        <p:spPr>
          <a:xfrm rot="0">
            <a:off x="1784801" y="3801369"/>
            <a:ext cx="8295033" cy="1704333"/>
          </a:xfrm>
          <a:prstGeom prst="rect">
            <a:avLst/>
          </a:prstGeom>
        </p:spPr>
        <p:txBody>
          <a:bodyPr anchor="t" rtlCol="false" tIns="0" lIns="0" bIns="0" rIns="0">
            <a:spAutoFit/>
          </a:bodyPr>
          <a:lstStyle/>
          <a:p>
            <a:pPr algn="just">
              <a:lnSpc>
                <a:spcPts val="2720"/>
              </a:lnSpc>
            </a:pPr>
            <a:r>
              <a:rPr lang="en-US" sz="1700">
                <a:solidFill>
                  <a:srgbClr val="444444"/>
                </a:solidFill>
                <a:latin typeface="Inter"/>
                <a:ea typeface="Inter"/>
                <a:cs typeface="Inter"/>
                <a:sym typeface="Inter"/>
              </a:rPr>
              <a:t>The Vedanta Delhi Half Marathon (VDHM) is one of India’s premier running events that brings together professional athletes, fitness enthusiasts, NGOs, corporate leaders, and everyday citizens in a celebration of health, community, and purpose. Held annually in the heart of the national capital, VDHM has grown to become a symbol of endurance, unity, and social impact. </a:t>
            </a:r>
          </a:p>
        </p:txBody>
      </p:sp>
      <p:sp>
        <p:nvSpPr>
          <p:cNvPr name="Freeform 11" id="11"/>
          <p:cNvSpPr/>
          <p:nvPr/>
        </p:nvSpPr>
        <p:spPr>
          <a:xfrm flipH="false" flipV="false" rot="0">
            <a:off x="17488366" y="1480020"/>
            <a:ext cx="524735" cy="549460"/>
          </a:xfrm>
          <a:custGeom>
            <a:avLst/>
            <a:gdLst/>
            <a:ahLst/>
            <a:cxnLst/>
            <a:rect r="r" b="b" t="t" l="l"/>
            <a:pathLst>
              <a:path h="549460" w="524735">
                <a:moveTo>
                  <a:pt x="0" y="0"/>
                </a:moveTo>
                <a:lnTo>
                  <a:pt x="524735" y="0"/>
                </a:lnTo>
                <a:lnTo>
                  <a:pt x="524735" y="549461"/>
                </a:lnTo>
                <a:lnTo>
                  <a:pt x="0" y="5494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13" id="13"/>
          <p:cNvSpPr txBox="true"/>
          <p:nvPr/>
        </p:nvSpPr>
        <p:spPr>
          <a:xfrm rot="0">
            <a:off x="11704649" y="3242640"/>
            <a:ext cx="5554651" cy="3107540"/>
          </a:xfrm>
          <a:prstGeom prst="rect">
            <a:avLst/>
          </a:prstGeom>
        </p:spPr>
        <p:txBody>
          <a:bodyPr anchor="t" rtlCol="false" tIns="0" lIns="0" bIns="0" rIns="0">
            <a:spAutoFit/>
          </a:bodyPr>
          <a:lstStyle/>
          <a:p>
            <a:pPr algn="ctr">
              <a:lnSpc>
                <a:spcPts val="11910"/>
              </a:lnSpc>
            </a:pPr>
            <a:r>
              <a:rPr lang="en-US" sz="11910">
                <a:solidFill>
                  <a:srgbClr val="949292"/>
                </a:solidFill>
                <a:latin typeface="Inter"/>
                <a:ea typeface="Inter"/>
                <a:cs typeface="Inter"/>
                <a:sym typeface="Inter"/>
              </a:rPr>
              <a:t>20</a:t>
            </a:r>
            <a:r>
              <a:rPr lang="en-US" sz="11910">
                <a:solidFill>
                  <a:srgbClr val="949292"/>
                </a:solidFill>
                <a:latin typeface="Inter"/>
                <a:ea typeface="Inter"/>
                <a:cs typeface="Inter"/>
                <a:sym typeface="Inter"/>
              </a:rPr>
              <a:t>th</a:t>
            </a:r>
            <a:r>
              <a:rPr lang="en-US" sz="11910">
                <a:solidFill>
                  <a:srgbClr val="949292"/>
                </a:solidFill>
                <a:latin typeface="Inter"/>
                <a:ea typeface="Inter"/>
                <a:cs typeface="Inter"/>
                <a:sym typeface="Inter"/>
              </a:rPr>
              <a:t> Edition</a:t>
            </a:r>
          </a:p>
        </p:txBody>
      </p:sp>
      <p:sp>
        <p:nvSpPr>
          <p:cNvPr name="TextBox 14" id="14"/>
          <p:cNvSpPr txBox="true"/>
          <p:nvPr/>
        </p:nvSpPr>
        <p:spPr>
          <a:xfrm rot="0">
            <a:off x="1784801" y="6516335"/>
            <a:ext cx="8295033" cy="487298"/>
          </a:xfrm>
          <a:prstGeom prst="rect">
            <a:avLst/>
          </a:prstGeom>
        </p:spPr>
        <p:txBody>
          <a:bodyPr anchor="t" rtlCol="false" tIns="0" lIns="0" bIns="0" rIns="0">
            <a:spAutoFit/>
          </a:bodyPr>
          <a:lstStyle/>
          <a:p>
            <a:pPr algn="l">
              <a:lnSpc>
                <a:spcPts val="3801"/>
              </a:lnSpc>
            </a:pPr>
            <a:r>
              <a:rPr lang="en-US" sz="3167" spc="-190" b="true">
                <a:solidFill>
                  <a:srgbClr val="2B2B2B"/>
                </a:solidFill>
                <a:latin typeface="Inter Medium"/>
                <a:ea typeface="Inter Medium"/>
                <a:cs typeface="Inter Medium"/>
                <a:sym typeface="Inter Medium"/>
              </a:rPr>
              <a:t>Philanthropy Partner for VDHM 2025 - Lakshyaa</a:t>
            </a:r>
          </a:p>
        </p:txBody>
      </p:sp>
      <p:sp>
        <p:nvSpPr>
          <p:cNvPr name="TextBox 15" id="15"/>
          <p:cNvSpPr txBox="true"/>
          <p:nvPr/>
        </p:nvSpPr>
        <p:spPr>
          <a:xfrm rot="0">
            <a:off x="1784801" y="7255056"/>
            <a:ext cx="8295033" cy="1704333"/>
          </a:xfrm>
          <a:prstGeom prst="rect">
            <a:avLst/>
          </a:prstGeom>
        </p:spPr>
        <p:txBody>
          <a:bodyPr anchor="t" rtlCol="false" tIns="0" lIns="0" bIns="0" rIns="0">
            <a:spAutoFit/>
          </a:bodyPr>
          <a:lstStyle/>
          <a:p>
            <a:pPr algn="just">
              <a:lnSpc>
                <a:spcPts val="2720"/>
              </a:lnSpc>
            </a:pPr>
            <a:r>
              <a:rPr lang="en-US" sz="1700">
                <a:solidFill>
                  <a:srgbClr val="444444"/>
                </a:solidFill>
                <a:latin typeface="Inter"/>
                <a:ea typeface="Inter"/>
                <a:cs typeface="Inter"/>
                <a:sym typeface="Inter"/>
              </a:rPr>
              <a:t>A trusted strategy, training, and advisory firm in the development sector, Lakshyaa is known for building bridges between diverse stakeholders - governments, corporates, civil society, academia, entrepreneurs, and communities, to co-create solutions that are scalable, sustainable, and measurable.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688598" y="6767808"/>
            <a:ext cx="4194963" cy="3611017"/>
          </a:xfrm>
          <a:custGeom>
            <a:avLst/>
            <a:gdLst/>
            <a:ahLst/>
            <a:cxnLst/>
            <a:rect r="r" b="b" t="t" l="l"/>
            <a:pathLst>
              <a:path h="3611017" w="4194963">
                <a:moveTo>
                  <a:pt x="0" y="0"/>
                </a:moveTo>
                <a:lnTo>
                  <a:pt x="4194963" y="0"/>
                </a:lnTo>
                <a:lnTo>
                  <a:pt x="4194963" y="3611018"/>
                </a:lnTo>
                <a:lnTo>
                  <a:pt x="0" y="3611018"/>
                </a:lnTo>
                <a:lnTo>
                  <a:pt x="0" y="0"/>
                </a:lnTo>
                <a:close/>
              </a:path>
            </a:pathLst>
          </a:custGeom>
          <a:blipFill>
            <a:blip r:embed="rId2">
              <a:extLst>
                <a:ext uri="{96DAC541-7B7A-43D3-8B79-37D633B846F1}">
                  <asvg:svgBlip xmlns:asvg="http://schemas.microsoft.com/office/drawing/2016/SVG/main" r:embed="rId3"/>
                </a:ext>
              </a:extLst>
            </a:blip>
            <a:stretch>
              <a:fillRect l="-29215" t="-53566" r="0" b="0"/>
            </a:stretch>
          </a:blipFill>
        </p:spPr>
      </p:sp>
      <p:grpSp>
        <p:nvGrpSpPr>
          <p:cNvPr name="Group 3" id="3"/>
          <p:cNvGrpSpPr/>
          <p:nvPr/>
        </p:nvGrpSpPr>
        <p:grpSpPr>
          <a:xfrm rot="0">
            <a:off x="1239258" y="2165592"/>
            <a:ext cx="5087071" cy="6087539"/>
            <a:chOff x="0" y="0"/>
            <a:chExt cx="858554" cy="1027405"/>
          </a:xfrm>
        </p:grpSpPr>
        <p:sp>
          <p:nvSpPr>
            <p:cNvPr name="Freeform 4" id="4"/>
            <p:cNvSpPr/>
            <p:nvPr/>
          </p:nvSpPr>
          <p:spPr>
            <a:xfrm flipH="false" flipV="false" rot="0">
              <a:off x="0" y="0"/>
              <a:ext cx="858554" cy="1027405"/>
            </a:xfrm>
            <a:custGeom>
              <a:avLst/>
              <a:gdLst/>
              <a:ahLst/>
              <a:cxnLst/>
              <a:rect r="r" b="b" t="t" l="l"/>
              <a:pathLst>
                <a:path h="1027405" w="858554">
                  <a:moveTo>
                    <a:pt x="73050" y="0"/>
                  </a:moveTo>
                  <a:lnTo>
                    <a:pt x="785504" y="0"/>
                  </a:lnTo>
                  <a:cubicBezTo>
                    <a:pt x="825848" y="0"/>
                    <a:pt x="858554" y="32706"/>
                    <a:pt x="858554" y="73050"/>
                  </a:cubicBezTo>
                  <a:lnTo>
                    <a:pt x="858554" y="954354"/>
                  </a:lnTo>
                  <a:cubicBezTo>
                    <a:pt x="858554" y="994699"/>
                    <a:pt x="825848" y="1027405"/>
                    <a:pt x="785504" y="1027405"/>
                  </a:cubicBezTo>
                  <a:lnTo>
                    <a:pt x="73050" y="1027405"/>
                  </a:lnTo>
                  <a:cubicBezTo>
                    <a:pt x="53676" y="1027405"/>
                    <a:pt x="35096" y="1019708"/>
                    <a:pt x="21396" y="1006009"/>
                  </a:cubicBezTo>
                  <a:cubicBezTo>
                    <a:pt x="7696" y="992309"/>
                    <a:pt x="0" y="973728"/>
                    <a:pt x="0" y="954354"/>
                  </a:cubicBezTo>
                  <a:lnTo>
                    <a:pt x="0" y="73050"/>
                  </a:lnTo>
                  <a:cubicBezTo>
                    <a:pt x="0" y="32706"/>
                    <a:pt x="32706" y="0"/>
                    <a:pt x="73050" y="0"/>
                  </a:cubicBezTo>
                  <a:close/>
                </a:path>
              </a:pathLst>
            </a:custGeom>
            <a:solidFill>
              <a:srgbClr val="000000">
                <a:alpha val="0"/>
              </a:srgbClr>
            </a:solidFill>
            <a:ln w="12700">
              <a:solidFill>
                <a:srgbClr val="000000"/>
              </a:solidFill>
            </a:ln>
          </p:spPr>
        </p:sp>
      </p:grpSp>
      <p:grpSp>
        <p:nvGrpSpPr>
          <p:cNvPr name="Group 5" id="5"/>
          <p:cNvGrpSpPr/>
          <p:nvPr/>
        </p:nvGrpSpPr>
        <p:grpSpPr>
          <a:xfrm rot="0">
            <a:off x="4602123" y="5041498"/>
            <a:ext cx="3506479" cy="3926634"/>
            <a:chOff x="0" y="0"/>
            <a:chExt cx="858554" cy="961428"/>
          </a:xfrm>
        </p:grpSpPr>
        <p:sp>
          <p:nvSpPr>
            <p:cNvPr name="Freeform 6" id="6"/>
            <p:cNvSpPr/>
            <p:nvPr/>
          </p:nvSpPr>
          <p:spPr>
            <a:xfrm flipH="false" flipV="false" rot="0">
              <a:off x="0" y="0"/>
              <a:ext cx="858554" cy="961428"/>
            </a:xfrm>
            <a:custGeom>
              <a:avLst/>
              <a:gdLst/>
              <a:ahLst/>
              <a:cxnLst/>
              <a:rect r="r" b="b" t="t" l="l"/>
              <a:pathLst>
                <a:path h="961428" w="858554">
                  <a:moveTo>
                    <a:pt x="105979" y="0"/>
                  </a:moveTo>
                  <a:lnTo>
                    <a:pt x="752575" y="0"/>
                  </a:lnTo>
                  <a:cubicBezTo>
                    <a:pt x="811106" y="0"/>
                    <a:pt x="858554" y="47448"/>
                    <a:pt x="858554" y="105979"/>
                  </a:cubicBezTo>
                  <a:lnTo>
                    <a:pt x="858554" y="855449"/>
                  </a:lnTo>
                  <a:cubicBezTo>
                    <a:pt x="858554" y="913979"/>
                    <a:pt x="811106" y="961428"/>
                    <a:pt x="752575" y="961428"/>
                  </a:cubicBezTo>
                  <a:lnTo>
                    <a:pt x="105979" y="961428"/>
                  </a:lnTo>
                  <a:cubicBezTo>
                    <a:pt x="77871" y="961428"/>
                    <a:pt x="50915" y="950262"/>
                    <a:pt x="31040" y="930387"/>
                  </a:cubicBezTo>
                  <a:cubicBezTo>
                    <a:pt x="11166" y="910512"/>
                    <a:pt x="0" y="883556"/>
                    <a:pt x="0" y="855449"/>
                  </a:cubicBezTo>
                  <a:lnTo>
                    <a:pt x="0" y="105979"/>
                  </a:lnTo>
                  <a:cubicBezTo>
                    <a:pt x="0" y="47448"/>
                    <a:pt x="47448" y="0"/>
                    <a:pt x="105979" y="0"/>
                  </a:cubicBezTo>
                  <a:close/>
                </a:path>
              </a:pathLst>
            </a:custGeom>
            <a:solidFill>
              <a:srgbClr val="000000">
                <a:alpha val="0"/>
              </a:srgbClr>
            </a:solidFill>
            <a:ln w="12700" cap="rnd">
              <a:solidFill>
                <a:srgbClr val="000000"/>
              </a:solidFill>
              <a:prstDash val="solid"/>
              <a:round/>
            </a:ln>
          </p:spPr>
        </p:sp>
      </p:grpSp>
      <p:grpSp>
        <p:nvGrpSpPr>
          <p:cNvPr name="Group 7" id="7"/>
          <p:cNvGrpSpPr/>
          <p:nvPr/>
        </p:nvGrpSpPr>
        <p:grpSpPr>
          <a:xfrm rot="0">
            <a:off x="1885950" y="7606163"/>
            <a:ext cx="1970497" cy="1221615"/>
            <a:chOff x="0" y="0"/>
            <a:chExt cx="482467" cy="299107"/>
          </a:xfrm>
        </p:grpSpPr>
        <p:sp>
          <p:nvSpPr>
            <p:cNvPr name="Freeform 8" id="8"/>
            <p:cNvSpPr/>
            <p:nvPr/>
          </p:nvSpPr>
          <p:spPr>
            <a:xfrm flipH="false" flipV="false" rot="0">
              <a:off x="0" y="0"/>
              <a:ext cx="482467" cy="299107"/>
            </a:xfrm>
            <a:custGeom>
              <a:avLst/>
              <a:gdLst/>
              <a:ahLst/>
              <a:cxnLst/>
              <a:rect r="r" b="b" t="t" l="l"/>
              <a:pathLst>
                <a:path h="299107" w="482467">
                  <a:moveTo>
                    <a:pt x="102152" y="0"/>
                  </a:moveTo>
                  <a:lnTo>
                    <a:pt x="380315" y="0"/>
                  </a:lnTo>
                  <a:cubicBezTo>
                    <a:pt x="436732" y="0"/>
                    <a:pt x="482467" y="45735"/>
                    <a:pt x="482467" y="102152"/>
                  </a:cubicBezTo>
                  <a:lnTo>
                    <a:pt x="482467" y="196955"/>
                  </a:lnTo>
                  <a:cubicBezTo>
                    <a:pt x="482467" y="253372"/>
                    <a:pt x="436732" y="299107"/>
                    <a:pt x="380315" y="299107"/>
                  </a:cubicBezTo>
                  <a:lnTo>
                    <a:pt x="102152" y="299107"/>
                  </a:lnTo>
                  <a:cubicBezTo>
                    <a:pt x="75059" y="299107"/>
                    <a:pt x="49077" y="288344"/>
                    <a:pt x="29920" y="269187"/>
                  </a:cubicBezTo>
                  <a:cubicBezTo>
                    <a:pt x="10762" y="250030"/>
                    <a:pt x="0" y="224047"/>
                    <a:pt x="0" y="196955"/>
                  </a:cubicBezTo>
                  <a:lnTo>
                    <a:pt x="0" y="102152"/>
                  </a:lnTo>
                  <a:cubicBezTo>
                    <a:pt x="0" y="45735"/>
                    <a:pt x="45735" y="0"/>
                    <a:pt x="102152" y="0"/>
                  </a:cubicBezTo>
                  <a:close/>
                </a:path>
              </a:pathLst>
            </a:custGeom>
            <a:solidFill>
              <a:srgbClr val="2B2B2B"/>
            </a:solidFill>
          </p:spPr>
        </p:sp>
        <p:sp>
          <p:nvSpPr>
            <p:cNvPr name="TextBox 9" id="9"/>
            <p:cNvSpPr txBox="true"/>
            <p:nvPr/>
          </p:nvSpPr>
          <p:spPr>
            <a:xfrm>
              <a:off x="0" y="-85725"/>
              <a:ext cx="482467" cy="384832"/>
            </a:xfrm>
            <a:prstGeom prst="rect">
              <a:avLst/>
            </a:prstGeom>
          </p:spPr>
          <p:txBody>
            <a:bodyPr anchor="ctr" rtlCol="false" tIns="50800" lIns="50800" bIns="50800" rIns="50800"/>
            <a:lstStyle/>
            <a:p>
              <a:pPr algn="ctr">
                <a:lnSpc>
                  <a:spcPts val="3360"/>
                </a:lnSpc>
              </a:pPr>
            </a:p>
          </p:txBody>
        </p:sp>
      </p:grpSp>
      <p:sp>
        <p:nvSpPr>
          <p:cNvPr name="TextBox 10" id="10"/>
          <p:cNvSpPr txBox="true"/>
          <p:nvPr/>
        </p:nvSpPr>
        <p:spPr>
          <a:xfrm rot="0">
            <a:off x="2103710" y="7737170"/>
            <a:ext cx="1534978" cy="880745"/>
          </a:xfrm>
          <a:prstGeom prst="rect">
            <a:avLst/>
          </a:prstGeom>
        </p:spPr>
        <p:txBody>
          <a:bodyPr anchor="t" rtlCol="false" tIns="0" lIns="0" bIns="0" rIns="0">
            <a:spAutoFit/>
          </a:bodyPr>
          <a:lstStyle/>
          <a:p>
            <a:pPr algn="ctr">
              <a:lnSpc>
                <a:spcPts val="2379"/>
              </a:lnSpc>
            </a:pPr>
            <a:r>
              <a:rPr lang="en-US" sz="1699" b="true">
                <a:solidFill>
                  <a:srgbClr val="FFFFFF"/>
                </a:solidFill>
                <a:latin typeface="Inter Medium"/>
                <a:ea typeface="Inter Medium"/>
                <a:cs typeface="Inter Medium"/>
                <a:sym typeface="Inter Medium"/>
              </a:rPr>
              <a:t>Founder’s Details can be added here</a:t>
            </a:r>
          </a:p>
        </p:txBody>
      </p:sp>
      <p:sp>
        <p:nvSpPr>
          <p:cNvPr name="Freeform 11" id="11"/>
          <p:cNvSpPr/>
          <p:nvPr/>
        </p:nvSpPr>
        <p:spPr>
          <a:xfrm flipH="false" flipV="false" rot="0">
            <a:off x="869577" y="1761866"/>
            <a:ext cx="318246" cy="372763"/>
          </a:xfrm>
          <a:custGeom>
            <a:avLst/>
            <a:gdLst/>
            <a:ahLst/>
            <a:cxnLst/>
            <a:rect r="r" b="b" t="t" l="l"/>
            <a:pathLst>
              <a:path h="372763" w="318246">
                <a:moveTo>
                  <a:pt x="0" y="0"/>
                </a:moveTo>
                <a:lnTo>
                  <a:pt x="318246" y="0"/>
                </a:lnTo>
                <a:lnTo>
                  <a:pt x="318246" y="372762"/>
                </a:lnTo>
                <a:lnTo>
                  <a:pt x="0" y="3727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9620250" y="5363077"/>
            <a:ext cx="733336" cy="7333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4" id="14"/>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9620250" y="7529805"/>
            <a:ext cx="733336" cy="73333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7" id="17"/>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sp>
        <p:nvSpPr>
          <p:cNvPr name="Freeform 18" id="18"/>
          <p:cNvSpPr/>
          <p:nvPr/>
        </p:nvSpPr>
        <p:spPr>
          <a:xfrm flipH="false" flipV="false" rot="0">
            <a:off x="9786596" y="7661582"/>
            <a:ext cx="439404" cy="437756"/>
          </a:xfrm>
          <a:custGeom>
            <a:avLst/>
            <a:gdLst/>
            <a:ahLst/>
            <a:cxnLst/>
            <a:rect r="r" b="b" t="t" l="l"/>
            <a:pathLst>
              <a:path h="437756" w="439404">
                <a:moveTo>
                  <a:pt x="0" y="0"/>
                </a:moveTo>
                <a:lnTo>
                  <a:pt x="439404" y="0"/>
                </a:lnTo>
                <a:lnTo>
                  <a:pt x="439404" y="437756"/>
                </a:lnTo>
                <a:lnTo>
                  <a:pt x="0" y="4377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9736348" y="5579403"/>
            <a:ext cx="501140" cy="300684"/>
          </a:xfrm>
          <a:custGeom>
            <a:avLst/>
            <a:gdLst/>
            <a:ahLst/>
            <a:cxnLst/>
            <a:rect r="r" b="b" t="t" l="l"/>
            <a:pathLst>
              <a:path h="300684" w="501140">
                <a:moveTo>
                  <a:pt x="0" y="0"/>
                </a:moveTo>
                <a:lnTo>
                  <a:pt x="501140" y="0"/>
                </a:lnTo>
                <a:lnTo>
                  <a:pt x="501140" y="300684"/>
                </a:lnTo>
                <a:lnTo>
                  <a:pt x="0" y="3006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0" id="20"/>
          <p:cNvSpPr txBox="true"/>
          <p:nvPr/>
        </p:nvSpPr>
        <p:spPr>
          <a:xfrm rot="0">
            <a:off x="9048750" y="2395036"/>
            <a:ext cx="722649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Brief History and Evolution</a:t>
            </a:r>
          </a:p>
        </p:txBody>
      </p:sp>
      <p:sp>
        <p:nvSpPr>
          <p:cNvPr name="TextBox 21" id="21"/>
          <p:cNvSpPr txBox="true"/>
          <p:nvPr/>
        </p:nvSpPr>
        <p:spPr>
          <a:xfrm rot="0">
            <a:off x="9048750" y="3449327"/>
            <a:ext cx="7493194" cy="17043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Mention when and why your NGO was started.</a:t>
            </a:r>
          </a:p>
          <a:p>
            <a:pPr algn="l">
              <a:lnSpc>
                <a:spcPts val="2720"/>
              </a:lnSpc>
            </a:pPr>
          </a:p>
          <a:p>
            <a:pPr algn="l">
              <a:lnSpc>
                <a:spcPts val="2720"/>
              </a:lnSpc>
            </a:pPr>
          </a:p>
          <a:p>
            <a:pPr algn="l">
              <a:lnSpc>
                <a:spcPts val="2720"/>
              </a:lnSpc>
            </a:pPr>
          </a:p>
          <a:p>
            <a:pPr algn="l">
              <a:lnSpc>
                <a:spcPts val="2720"/>
              </a:lnSpc>
            </a:pPr>
          </a:p>
        </p:txBody>
      </p:sp>
      <p:sp>
        <p:nvSpPr>
          <p:cNvPr name="TextBox 22" id="22"/>
          <p:cNvSpPr txBox="true"/>
          <p:nvPr/>
        </p:nvSpPr>
        <p:spPr>
          <a:xfrm rot="0">
            <a:off x="10812968" y="5825398"/>
            <a:ext cx="5954304"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Add</a:t>
            </a:r>
          </a:p>
        </p:txBody>
      </p:sp>
      <p:sp>
        <p:nvSpPr>
          <p:cNvPr name="TextBox 23" id="23"/>
          <p:cNvSpPr txBox="true"/>
          <p:nvPr/>
        </p:nvSpPr>
        <p:spPr>
          <a:xfrm rot="0">
            <a:off x="10812968" y="7992126"/>
            <a:ext cx="5954304"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Add</a:t>
            </a:r>
          </a:p>
        </p:txBody>
      </p:sp>
      <p:sp>
        <p:nvSpPr>
          <p:cNvPr name="TextBox 24" id="24"/>
          <p:cNvSpPr txBox="true"/>
          <p:nvPr/>
        </p:nvSpPr>
        <p:spPr>
          <a:xfrm rot="0">
            <a:off x="10812968" y="5277352"/>
            <a:ext cx="5728976" cy="398114"/>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Vision</a:t>
            </a:r>
          </a:p>
        </p:txBody>
      </p:sp>
      <p:sp>
        <p:nvSpPr>
          <p:cNvPr name="TextBox 25" id="25"/>
          <p:cNvSpPr txBox="true"/>
          <p:nvPr/>
        </p:nvSpPr>
        <p:spPr>
          <a:xfrm rot="0">
            <a:off x="10812968" y="7444080"/>
            <a:ext cx="5728976" cy="398114"/>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Mission</a:t>
            </a:r>
          </a:p>
        </p:txBody>
      </p:sp>
      <p:sp>
        <p:nvSpPr>
          <p:cNvPr name="Freeform 26" id="26"/>
          <p:cNvSpPr/>
          <p:nvPr/>
        </p:nvSpPr>
        <p:spPr>
          <a:xfrm flipH="false" flipV="false" rot="0">
            <a:off x="6976579" y="1214443"/>
            <a:ext cx="358572" cy="360827"/>
          </a:xfrm>
          <a:custGeom>
            <a:avLst/>
            <a:gdLst/>
            <a:ahLst/>
            <a:cxnLst/>
            <a:rect r="r" b="b" t="t" l="l"/>
            <a:pathLst>
              <a:path h="360827" w="358572">
                <a:moveTo>
                  <a:pt x="0" y="0"/>
                </a:moveTo>
                <a:lnTo>
                  <a:pt x="358572" y="0"/>
                </a:lnTo>
                <a:lnTo>
                  <a:pt x="358572" y="360827"/>
                </a:lnTo>
                <a:lnTo>
                  <a:pt x="0" y="3608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7" id="27"/>
          <p:cNvSpPr/>
          <p:nvPr/>
        </p:nvSpPr>
        <p:spPr>
          <a:xfrm flipH="true" flipV="false" rot="0">
            <a:off x="7653418" y="2797017"/>
            <a:ext cx="586707" cy="307288"/>
          </a:xfrm>
          <a:custGeom>
            <a:avLst/>
            <a:gdLst/>
            <a:ahLst/>
            <a:cxnLst/>
            <a:rect r="r" b="b" t="t" l="l"/>
            <a:pathLst>
              <a:path h="307288" w="586707">
                <a:moveTo>
                  <a:pt x="586707" y="0"/>
                </a:moveTo>
                <a:lnTo>
                  <a:pt x="0" y="0"/>
                </a:lnTo>
                <a:lnTo>
                  <a:pt x="0" y="307288"/>
                </a:lnTo>
                <a:lnTo>
                  <a:pt x="586707" y="307288"/>
                </a:lnTo>
                <a:lnTo>
                  <a:pt x="586707"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0">
            <a:off x="-23429" y="9641256"/>
            <a:ext cx="1052129" cy="645744"/>
          </a:xfrm>
          <a:custGeom>
            <a:avLst/>
            <a:gdLst/>
            <a:ahLst/>
            <a:cxnLst/>
            <a:rect r="r" b="b" t="t" l="l"/>
            <a:pathLst>
              <a:path h="645744" w="1052129">
                <a:moveTo>
                  <a:pt x="0" y="0"/>
                </a:moveTo>
                <a:lnTo>
                  <a:pt x="1052129" y="0"/>
                </a:lnTo>
                <a:lnTo>
                  <a:pt x="1052129" y="645744"/>
                </a:lnTo>
                <a:lnTo>
                  <a:pt x="0" y="64574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9" id="29"/>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57972" y="1867568"/>
            <a:ext cx="7718800" cy="4034108"/>
            <a:chOff x="0" y="0"/>
            <a:chExt cx="1195844" cy="624989"/>
          </a:xfrm>
        </p:grpSpPr>
        <p:sp>
          <p:nvSpPr>
            <p:cNvPr name="Freeform 3" id="3"/>
            <p:cNvSpPr/>
            <p:nvPr/>
          </p:nvSpPr>
          <p:spPr>
            <a:xfrm flipH="false" flipV="false" rot="0">
              <a:off x="0" y="0"/>
              <a:ext cx="1195844" cy="624989"/>
            </a:xfrm>
            <a:custGeom>
              <a:avLst/>
              <a:gdLst/>
              <a:ahLst/>
              <a:cxnLst/>
              <a:rect r="r" b="b" t="t" l="l"/>
              <a:pathLst>
                <a:path h="624989" w="1195844">
                  <a:moveTo>
                    <a:pt x="36108" y="0"/>
                  </a:moveTo>
                  <a:lnTo>
                    <a:pt x="1159736" y="0"/>
                  </a:lnTo>
                  <a:cubicBezTo>
                    <a:pt x="1169313" y="0"/>
                    <a:pt x="1178497" y="3804"/>
                    <a:pt x="1185268" y="10576"/>
                  </a:cubicBezTo>
                  <a:cubicBezTo>
                    <a:pt x="1192040" y="17347"/>
                    <a:pt x="1195844" y="26531"/>
                    <a:pt x="1195844" y="36108"/>
                  </a:cubicBezTo>
                  <a:lnTo>
                    <a:pt x="1195844" y="588881"/>
                  </a:lnTo>
                  <a:cubicBezTo>
                    <a:pt x="1195844" y="598458"/>
                    <a:pt x="1192040" y="607642"/>
                    <a:pt x="1185268" y="614413"/>
                  </a:cubicBezTo>
                  <a:cubicBezTo>
                    <a:pt x="1178497" y="621185"/>
                    <a:pt x="1169313" y="624989"/>
                    <a:pt x="1159736" y="624989"/>
                  </a:cubicBezTo>
                  <a:lnTo>
                    <a:pt x="36108" y="624989"/>
                  </a:lnTo>
                  <a:cubicBezTo>
                    <a:pt x="26531" y="624989"/>
                    <a:pt x="17347" y="621185"/>
                    <a:pt x="10576" y="614413"/>
                  </a:cubicBezTo>
                  <a:cubicBezTo>
                    <a:pt x="3804" y="607642"/>
                    <a:pt x="0" y="598458"/>
                    <a:pt x="0" y="588881"/>
                  </a:cubicBezTo>
                  <a:lnTo>
                    <a:pt x="0" y="36108"/>
                  </a:lnTo>
                  <a:cubicBezTo>
                    <a:pt x="0" y="26531"/>
                    <a:pt x="3804" y="17347"/>
                    <a:pt x="10576" y="10576"/>
                  </a:cubicBezTo>
                  <a:cubicBezTo>
                    <a:pt x="17347" y="3804"/>
                    <a:pt x="26531" y="0"/>
                    <a:pt x="36108" y="0"/>
                  </a:cubicBezTo>
                  <a:close/>
                </a:path>
              </a:pathLst>
            </a:custGeom>
            <a:solidFill>
              <a:srgbClr val="000000">
                <a:alpha val="0"/>
              </a:srgbClr>
            </a:solidFill>
            <a:ln w="12700">
              <a:solidFill>
                <a:srgbClr val="000000"/>
              </a:solidFill>
            </a:ln>
          </p:spPr>
        </p:sp>
      </p:grpSp>
      <p:sp>
        <p:nvSpPr>
          <p:cNvPr name="Freeform 4" id="4"/>
          <p:cNvSpPr/>
          <p:nvPr/>
        </p:nvSpPr>
        <p:spPr>
          <a:xfrm flipH="false" flipV="true" rot="0">
            <a:off x="-1035998" y="8020399"/>
            <a:ext cx="4809353" cy="2475802"/>
          </a:xfrm>
          <a:custGeom>
            <a:avLst/>
            <a:gdLst/>
            <a:ahLst/>
            <a:cxnLst/>
            <a:rect r="r" b="b" t="t" l="l"/>
            <a:pathLst>
              <a:path h="2475802" w="4809353">
                <a:moveTo>
                  <a:pt x="0" y="2475802"/>
                </a:moveTo>
                <a:lnTo>
                  <a:pt x="4809353" y="2475802"/>
                </a:lnTo>
                <a:lnTo>
                  <a:pt x="4809353" y="0"/>
                </a:lnTo>
                <a:lnTo>
                  <a:pt x="0" y="0"/>
                </a:lnTo>
                <a:lnTo>
                  <a:pt x="0" y="2475802"/>
                </a:lnTo>
                <a:close/>
              </a:path>
            </a:pathLst>
          </a:custGeom>
          <a:blipFill>
            <a:blip r:embed="rId2">
              <a:extLst>
                <a:ext uri="{96DAC541-7B7A-43D3-8B79-37D633B846F1}">
                  <asvg:svgBlip xmlns:asvg="http://schemas.microsoft.com/office/drawing/2016/SVG/main" r:embed="rId3"/>
                </a:ext>
              </a:extLst>
            </a:blip>
            <a:stretch>
              <a:fillRect l="0" t="-106379" r="0" b="0"/>
            </a:stretch>
          </a:blipFill>
        </p:spPr>
      </p:sp>
      <p:grpSp>
        <p:nvGrpSpPr>
          <p:cNvPr name="Group 5" id="5"/>
          <p:cNvGrpSpPr/>
          <p:nvPr/>
        </p:nvGrpSpPr>
        <p:grpSpPr>
          <a:xfrm rot="0">
            <a:off x="1335497" y="6223273"/>
            <a:ext cx="3358378" cy="3035027"/>
            <a:chOff x="0" y="0"/>
            <a:chExt cx="884511" cy="799349"/>
          </a:xfrm>
        </p:grpSpPr>
        <p:sp>
          <p:nvSpPr>
            <p:cNvPr name="Freeform 6" id="6"/>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7" id="7"/>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4897305" y="6223273"/>
            <a:ext cx="3358378" cy="3035027"/>
            <a:chOff x="0" y="0"/>
            <a:chExt cx="884511" cy="799349"/>
          </a:xfrm>
        </p:grpSpPr>
        <p:sp>
          <p:nvSpPr>
            <p:cNvPr name="Freeform 9" id="9"/>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0" id="10"/>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grpSp>
        <p:nvGrpSpPr>
          <p:cNvPr name="Group 11" id="11"/>
          <p:cNvGrpSpPr/>
          <p:nvPr/>
        </p:nvGrpSpPr>
        <p:grpSpPr>
          <a:xfrm rot="0">
            <a:off x="16885920" y="1867568"/>
            <a:ext cx="2020340" cy="4034108"/>
            <a:chOff x="0" y="0"/>
            <a:chExt cx="532106" cy="1062481"/>
          </a:xfrm>
        </p:grpSpPr>
        <p:sp>
          <p:nvSpPr>
            <p:cNvPr name="Freeform 12" id="12"/>
            <p:cNvSpPr/>
            <p:nvPr/>
          </p:nvSpPr>
          <p:spPr>
            <a:xfrm flipH="false" flipV="false" rot="0">
              <a:off x="0" y="0"/>
              <a:ext cx="532106" cy="1062481"/>
            </a:xfrm>
            <a:custGeom>
              <a:avLst/>
              <a:gdLst/>
              <a:ahLst/>
              <a:cxnLst/>
              <a:rect r="r" b="b" t="t" l="l"/>
              <a:pathLst>
                <a:path h="1062481" w="532106">
                  <a:moveTo>
                    <a:pt x="137952" y="0"/>
                  </a:moveTo>
                  <a:lnTo>
                    <a:pt x="394154" y="0"/>
                  </a:lnTo>
                  <a:cubicBezTo>
                    <a:pt x="430741" y="0"/>
                    <a:pt x="465830" y="14534"/>
                    <a:pt x="491701" y="40405"/>
                  </a:cubicBezTo>
                  <a:cubicBezTo>
                    <a:pt x="517572" y="66276"/>
                    <a:pt x="532106" y="101365"/>
                    <a:pt x="532106" y="137952"/>
                  </a:cubicBezTo>
                  <a:lnTo>
                    <a:pt x="532106" y="924530"/>
                  </a:lnTo>
                  <a:cubicBezTo>
                    <a:pt x="532106" y="961117"/>
                    <a:pt x="517572" y="996205"/>
                    <a:pt x="491701" y="1022076"/>
                  </a:cubicBezTo>
                  <a:cubicBezTo>
                    <a:pt x="465830" y="1047947"/>
                    <a:pt x="430741" y="1062481"/>
                    <a:pt x="394154" y="1062481"/>
                  </a:cubicBezTo>
                  <a:lnTo>
                    <a:pt x="137952" y="1062481"/>
                  </a:lnTo>
                  <a:cubicBezTo>
                    <a:pt x="101365" y="1062481"/>
                    <a:pt x="66276" y="1047947"/>
                    <a:pt x="40405" y="1022076"/>
                  </a:cubicBezTo>
                  <a:cubicBezTo>
                    <a:pt x="14534" y="996205"/>
                    <a:pt x="0" y="961117"/>
                    <a:pt x="0" y="924530"/>
                  </a:cubicBezTo>
                  <a:lnTo>
                    <a:pt x="0" y="137952"/>
                  </a:lnTo>
                  <a:cubicBezTo>
                    <a:pt x="0" y="101365"/>
                    <a:pt x="14534" y="66276"/>
                    <a:pt x="40405" y="40405"/>
                  </a:cubicBezTo>
                  <a:cubicBezTo>
                    <a:pt x="66276" y="14534"/>
                    <a:pt x="101365" y="0"/>
                    <a:pt x="137952" y="0"/>
                  </a:cubicBezTo>
                  <a:close/>
                </a:path>
              </a:pathLst>
            </a:custGeom>
            <a:solidFill>
              <a:srgbClr val="EFF0F2"/>
            </a:solidFill>
          </p:spPr>
        </p:sp>
        <p:sp>
          <p:nvSpPr>
            <p:cNvPr name="TextBox 13" id="13"/>
            <p:cNvSpPr txBox="true"/>
            <p:nvPr/>
          </p:nvSpPr>
          <p:spPr>
            <a:xfrm>
              <a:off x="0" y="-85725"/>
              <a:ext cx="532106" cy="1148206"/>
            </a:xfrm>
            <a:prstGeom prst="rect">
              <a:avLst/>
            </a:prstGeom>
          </p:spPr>
          <p:txBody>
            <a:bodyPr anchor="ctr" rtlCol="false" tIns="50800" lIns="50800" bIns="50800" rIns="50800"/>
            <a:lstStyle/>
            <a:p>
              <a:pPr algn="ctr">
                <a:lnSpc>
                  <a:spcPts val="3360"/>
                </a:lnSpc>
              </a:pPr>
            </a:p>
          </p:txBody>
        </p:sp>
      </p:grpSp>
      <p:sp>
        <p:nvSpPr>
          <p:cNvPr name="TextBox 14" id="14"/>
          <p:cNvSpPr txBox="true"/>
          <p:nvPr/>
        </p:nvSpPr>
        <p:spPr>
          <a:xfrm rot="0">
            <a:off x="1279519" y="1778836"/>
            <a:ext cx="6317132"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Approach &amp; Model</a:t>
            </a:r>
          </a:p>
        </p:txBody>
      </p:sp>
      <p:sp>
        <p:nvSpPr>
          <p:cNvPr name="TextBox 15" id="15"/>
          <p:cNvSpPr txBox="true"/>
          <p:nvPr/>
        </p:nvSpPr>
        <p:spPr>
          <a:xfrm rot="0">
            <a:off x="1279519" y="2572089"/>
            <a:ext cx="6492351" cy="17043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Explain how your NGO creates change</a:t>
            </a:r>
          </a:p>
          <a:p>
            <a:pPr algn="l" marL="367060" indent="-183530" lvl="1">
              <a:lnSpc>
                <a:spcPts val="2720"/>
              </a:lnSpc>
              <a:buFont typeface="Arial"/>
              <a:buChar char="•"/>
            </a:pPr>
            <a:r>
              <a:rPr lang="en-US" sz="1700">
                <a:solidFill>
                  <a:srgbClr val="444444"/>
                </a:solidFill>
                <a:latin typeface="Inter"/>
                <a:ea typeface="Inter"/>
                <a:cs typeface="Inter"/>
                <a:sym typeface="Inter"/>
              </a:rPr>
              <a:t>Share your solution or programme model briefly</a:t>
            </a:r>
          </a:p>
          <a:p>
            <a:pPr algn="l" marL="367060" indent="-183530" lvl="1">
              <a:lnSpc>
                <a:spcPts val="2720"/>
              </a:lnSpc>
              <a:buFont typeface="Arial"/>
              <a:buChar char="•"/>
            </a:pPr>
            <a:r>
              <a:rPr lang="en-US" sz="1700">
                <a:solidFill>
                  <a:srgbClr val="444444"/>
                </a:solidFill>
                <a:latin typeface="Inter"/>
                <a:ea typeface="Inter"/>
                <a:cs typeface="Inter"/>
                <a:sym typeface="Inter"/>
              </a:rPr>
              <a:t>Explain how your model is scalable, sustainable or community-driven</a:t>
            </a:r>
          </a:p>
          <a:p>
            <a:pPr algn="l">
              <a:lnSpc>
                <a:spcPts val="2720"/>
              </a:lnSpc>
            </a:pPr>
          </a:p>
        </p:txBody>
      </p:sp>
      <p:sp>
        <p:nvSpPr>
          <p:cNvPr name="TextBox 16" id="16"/>
          <p:cNvSpPr txBox="true"/>
          <p:nvPr/>
        </p:nvSpPr>
        <p:spPr>
          <a:xfrm rot="0">
            <a:off x="1590997" y="7325095"/>
            <a:ext cx="2591932" cy="633088"/>
          </a:xfrm>
          <a:prstGeom prst="rect">
            <a:avLst/>
          </a:prstGeom>
        </p:spPr>
        <p:txBody>
          <a:bodyPr anchor="t" rtlCol="false" tIns="0" lIns="0" bIns="0" rIns="0">
            <a:spAutoFit/>
          </a:bodyPr>
          <a:lstStyle/>
          <a:p>
            <a:pPr algn="l">
              <a:lnSpc>
                <a:spcPts val="2560"/>
              </a:lnSpc>
            </a:pPr>
            <a:r>
              <a:rPr lang="en-US" sz="1600" b="true">
                <a:solidFill>
                  <a:srgbClr val="444444"/>
                </a:solidFill>
                <a:latin typeface="Inter Medium"/>
                <a:ea typeface="Inter Medium"/>
                <a:cs typeface="Inter Medium"/>
                <a:sym typeface="Inter Medium"/>
              </a:rPr>
              <a:t>Add your legal status - 80G, 12A, FCRA, etc.</a:t>
            </a:r>
          </a:p>
        </p:txBody>
      </p:sp>
      <p:sp>
        <p:nvSpPr>
          <p:cNvPr name="TextBox 17" id="17"/>
          <p:cNvSpPr txBox="true"/>
          <p:nvPr/>
        </p:nvSpPr>
        <p:spPr>
          <a:xfrm rot="0">
            <a:off x="5280528" y="7325095"/>
            <a:ext cx="2591932" cy="956938"/>
          </a:xfrm>
          <a:prstGeom prst="rect">
            <a:avLst/>
          </a:prstGeom>
        </p:spPr>
        <p:txBody>
          <a:bodyPr anchor="t" rtlCol="false" tIns="0" lIns="0" bIns="0" rIns="0">
            <a:spAutoFit/>
          </a:bodyPr>
          <a:lstStyle/>
          <a:p>
            <a:pPr algn="l">
              <a:lnSpc>
                <a:spcPts val="2560"/>
              </a:lnSpc>
            </a:pPr>
            <a:r>
              <a:rPr lang="en-US" sz="1600">
                <a:solidFill>
                  <a:srgbClr val="444444"/>
                </a:solidFill>
                <a:latin typeface="Inter"/>
                <a:ea typeface="Inter"/>
                <a:cs typeface="Inter"/>
                <a:sym typeface="Inter"/>
              </a:rPr>
              <a:t>Mention where you work – districts, states, national/international</a:t>
            </a:r>
          </a:p>
        </p:txBody>
      </p:sp>
      <p:sp>
        <p:nvSpPr>
          <p:cNvPr name="TextBox 18" id="18"/>
          <p:cNvSpPr txBox="true"/>
          <p:nvPr/>
        </p:nvSpPr>
        <p:spPr>
          <a:xfrm rot="0">
            <a:off x="1590997" y="6397319"/>
            <a:ext cx="2591932" cy="8172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Legal Status &amp; Registrations</a:t>
            </a:r>
          </a:p>
        </p:txBody>
      </p:sp>
      <p:sp>
        <p:nvSpPr>
          <p:cNvPr name="TextBox 19" id="19"/>
          <p:cNvSpPr txBox="true"/>
          <p:nvPr/>
        </p:nvSpPr>
        <p:spPr>
          <a:xfrm rot="0">
            <a:off x="5280528" y="6397319"/>
            <a:ext cx="2591932" cy="8172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Key Geographies of Work</a:t>
            </a:r>
          </a:p>
        </p:txBody>
      </p:sp>
      <p:grpSp>
        <p:nvGrpSpPr>
          <p:cNvPr name="Group 20" id="20"/>
          <p:cNvGrpSpPr/>
          <p:nvPr/>
        </p:nvGrpSpPr>
        <p:grpSpPr>
          <a:xfrm rot="0">
            <a:off x="8585247" y="6223273"/>
            <a:ext cx="3358378" cy="3035027"/>
            <a:chOff x="0" y="0"/>
            <a:chExt cx="884511" cy="799349"/>
          </a:xfrm>
        </p:grpSpPr>
        <p:sp>
          <p:nvSpPr>
            <p:cNvPr name="Freeform 21" id="21"/>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22" id="22"/>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sp>
        <p:nvSpPr>
          <p:cNvPr name="TextBox 23" id="23"/>
          <p:cNvSpPr txBox="true"/>
          <p:nvPr/>
        </p:nvSpPr>
        <p:spPr>
          <a:xfrm rot="0">
            <a:off x="8905403" y="7325095"/>
            <a:ext cx="2591932" cy="309238"/>
          </a:xfrm>
          <a:prstGeom prst="rect">
            <a:avLst/>
          </a:prstGeom>
        </p:spPr>
        <p:txBody>
          <a:bodyPr anchor="t" rtlCol="false" tIns="0" lIns="0" bIns="0" rIns="0">
            <a:spAutoFit/>
          </a:bodyPr>
          <a:lstStyle/>
          <a:p>
            <a:pPr algn="l">
              <a:lnSpc>
                <a:spcPts val="2560"/>
              </a:lnSpc>
            </a:pPr>
            <a:r>
              <a:rPr lang="en-US" sz="1600">
                <a:solidFill>
                  <a:srgbClr val="444444"/>
                </a:solidFill>
                <a:latin typeface="Inter"/>
                <a:ea typeface="Inter"/>
                <a:cs typeface="Inter"/>
                <a:sym typeface="Inter"/>
              </a:rPr>
              <a:t>Add bullet points</a:t>
            </a:r>
          </a:p>
        </p:txBody>
      </p:sp>
      <p:sp>
        <p:nvSpPr>
          <p:cNvPr name="TextBox 24" id="24"/>
          <p:cNvSpPr txBox="true"/>
          <p:nvPr/>
        </p:nvSpPr>
        <p:spPr>
          <a:xfrm rot="0">
            <a:off x="8905403" y="6397319"/>
            <a:ext cx="2591932" cy="784218"/>
          </a:xfrm>
          <a:prstGeom prst="rect">
            <a:avLst/>
          </a:prstGeom>
        </p:spPr>
        <p:txBody>
          <a:bodyPr anchor="t" rtlCol="false" tIns="0" lIns="0" bIns="0" rIns="0">
            <a:spAutoFit/>
          </a:bodyPr>
          <a:lstStyle/>
          <a:p>
            <a:pPr algn="l">
              <a:lnSpc>
                <a:spcPts val="3200"/>
              </a:lnSpc>
            </a:pPr>
            <a:r>
              <a:rPr lang="en-US" sz="2000" b="true">
                <a:solidFill>
                  <a:srgbClr val="2B2B2B"/>
                </a:solidFill>
                <a:latin typeface="Inter Medium"/>
                <a:ea typeface="Inter Medium"/>
                <a:cs typeface="Inter Medium"/>
                <a:sym typeface="Inter Medium"/>
              </a:rPr>
              <a:t>Key Focus Areas or Sectors</a:t>
            </a:r>
          </a:p>
        </p:txBody>
      </p:sp>
      <p:grpSp>
        <p:nvGrpSpPr>
          <p:cNvPr name="Group 25" id="25"/>
          <p:cNvGrpSpPr/>
          <p:nvPr/>
        </p:nvGrpSpPr>
        <p:grpSpPr>
          <a:xfrm rot="0">
            <a:off x="5556337" y="9486804"/>
            <a:ext cx="2040314" cy="49530"/>
            <a:chOff x="0" y="0"/>
            <a:chExt cx="537367" cy="13045"/>
          </a:xfrm>
        </p:grpSpPr>
        <p:sp>
          <p:nvSpPr>
            <p:cNvPr name="Freeform 26" id="26"/>
            <p:cNvSpPr/>
            <p:nvPr/>
          </p:nvSpPr>
          <p:spPr>
            <a:xfrm flipH="false" flipV="false" rot="0">
              <a:off x="0" y="0"/>
              <a:ext cx="537367" cy="13045"/>
            </a:xfrm>
            <a:custGeom>
              <a:avLst/>
              <a:gdLst/>
              <a:ahLst/>
              <a:cxnLst/>
              <a:rect r="r" b="b" t="t" l="l"/>
              <a:pathLst>
                <a:path h="13045" w="537367">
                  <a:moveTo>
                    <a:pt x="6522" y="0"/>
                  </a:moveTo>
                  <a:lnTo>
                    <a:pt x="530844" y="0"/>
                  </a:lnTo>
                  <a:cubicBezTo>
                    <a:pt x="532574" y="0"/>
                    <a:pt x="534233" y="687"/>
                    <a:pt x="535456" y="1910"/>
                  </a:cubicBezTo>
                  <a:cubicBezTo>
                    <a:pt x="536680" y="3134"/>
                    <a:pt x="537367" y="4793"/>
                    <a:pt x="537367" y="6522"/>
                  </a:cubicBezTo>
                  <a:lnTo>
                    <a:pt x="537367" y="6522"/>
                  </a:lnTo>
                  <a:cubicBezTo>
                    <a:pt x="537367" y="8252"/>
                    <a:pt x="536680" y="9911"/>
                    <a:pt x="535456" y="11135"/>
                  </a:cubicBezTo>
                  <a:cubicBezTo>
                    <a:pt x="534233" y="12358"/>
                    <a:pt x="532574" y="13045"/>
                    <a:pt x="530844" y="13045"/>
                  </a:cubicBezTo>
                  <a:lnTo>
                    <a:pt x="6522" y="13045"/>
                  </a:lnTo>
                  <a:cubicBezTo>
                    <a:pt x="4793" y="13045"/>
                    <a:pt x="3134" y="12358"/>
                    <a:pt x="1910" y="11135"/>
                  </a:cubicBezTo>
                  <a:cubicBezTo>
                    <a:pt x="687" y="9911"/>
                    <a:pt x="0" y="8252"/>
                    <a:pt x="0" y="6522"/>
                  </a:cubicBezTo>
                  <a:lnTo>
                    <a:pt x="0" y="6522"/>
                  </a:lnTo>
                  <a:cubicBezTo>
                    <a:pt x="0" y="4793"/>
                    <a:pt x="687" y="3134"/>
                    <a:pt x="1910" y="1910"/>
                  </a:cubicBezTo>
                  <a:cubicBezTo>
                    <a:pt x="3134" y="687"/>
                    <a:pt x="4793" y="0"/>
                    <a:pt x="6522" y="0"/>
                  </a:cubicBezTo>
                  <a:close/>
                </a:path>
              </a:pathLst>
            </a:custGeom>
            <a:solidFill>
              <a:srgbClr val="2B2B2B"/>
            </a:solidFill>
          </p:spPr>
        </p:sp>
        <p:sp>
          <p:nvSpPr>
            <p:cNvPr name="TextBox 27" id="27"/>
            <p:cNvSpPr txBox="true"/>
            <p:nvPr/>
          </p:nvSpPr>
          <p:spPr>
            <a:xfrm>
              <a:off x="0" y="-85725"/>
              <a:ext cx="537367" cy="98770"/>
            </a:xfrm>
            <a:prstGeom prst="rect">
              <a:avLst/>
            </a:prstGeom>
          </p:spPr>
          <p:txBody>
            <a:bodyPr anchor="ctr" rtlCol="false" tIns="50800" lIns="50800" bIns="50800" rIns="50800"/>
            <a:lstStyle/>
            <a:p>
              <a:pPr algn="ctr">
                <a:lnSpc>
                  <a:spcPts val="3360"/>
                </a:lnSpc>
              </a:pPr>
            </a:p>
          </p:txBody>
        </p:sp>
      </p:grpSp>
      <p:sp>
        <p:nvSpPr>
          <p:cNvPr name="Freeform 28" id="28"/>
          <p:cNvSpPr/>
          <p:nvPr/>
        </p:nvSpPr>
        <p:spPr>
          <a:xfrm flipH="false" flipV="false" rot="5400000">
            <a:off x="17501450" y="6883046"/>
            <a:ext cx="789280" cy="376631"/>
          </a:xfrm>
          <a:custGeom>
            <a:avLst/>
            <a:gdLst/>
            <a:ahLst/>
            <a:cxnLst/>
            <a:rect r="r" b="b" t="t" l="l"/>
            <a:pathLst>
              <a:path h="376631" w="789280">
                <a:moveTo>
                  <a:pt x="0" y="0"/>
                </a:moveTo>
                <a:lnTo>
                  <a:pt x="789280" y="0"/>
                </a:lnTo>
                <a:lnTo>
                  <a:pt x="789280" y="376632"/>
                </a:lnTo>
                <a:lnTo>
                  <a:pt x="0" y="376632"/>
                </a:lnTo>
                <a:lnTo>
                  <a:pt x="0" y="0"/>
                </a:lnTo>
                <a:close/>
              </a:path>
            </a:pathLst>
          </a:custGeom>
          <a:blipFill>
            <a:blip r:embed="rId4">
              <a:extLst>
                <a:ext uri="{96DAC541-7B7A-43D3-8B79-37D633B846F1}">
                  <asvg:svgBlip xmlns:asvg="http://schemas.microsoft.com/office/drawing/2016/SVG/main" r:embed="rId5"/>
                </a:ext>
              </a:extLst>
            </a:blip>
            <a:stretch>
              <a:fillRect l="0" t="-109563" r="0" b="0"/>
            </a:stretch>
          </a:blipFill>
        </p:spPr>
      </p:sp>
      <p:sp>
        <p:nvSpPr>
          <p:cNvPr name="Freeform 29" id="29"/>
          <p:cNvSpPr/>
          <p:nvPr/>
        </p:nvSpPr>
        <p:spPr>
          <a:xfrm flipH="false" flipV="false" rot="0">
            <a:off x="8857972" y="1095435"/>
            <a:ext cx="349197" cy="403695"/>
          </a:xfrm>
          <a:custGeom>
            <a:avLst/>
            <a:gdLst/>
            <a:ahLst/>
            <a:cxnLst/>
            <a:rect r="r" b="b" t="t" l="l"/>
            <a:pathLst>
              <a:path h="403695" w="349197">
                <a:moveTo>
                  <a:pt x="0" y="0"/>
                </a:moveTo>
                <a:lnTo>
                  <a:pt x="349196" y="0"/>
                </a:lnTo>
                <a:lnTo>
                  <a:pt x="349196" y="403695"/>
                </a:lnTo>
                <a:lnTo>
                  <a:pt x="0" y="4036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6576772" y="9356500"/>
            <a:ext cx="1950706" cy="930500"/>
          </a:xfrm>
          <a:custGeom>
            <a:avLst/>
            <a:gdLst/>
            <a:ahLst/>
            <a:cxnLst/>
            <a:rect r="r" b="b" t="t" l="l"/>
            <a:pathLst>
              <a:path h="930500" w="1950706">
                <a:moveTo>
                  <a:pt x="0" y="0"/>
                </a:moveTo>
                <a:lnTo>
                  <a:pt x="1950706" y="0"/>
                </a:lnTo>
                <a:lnTo>
                  <a:pt x="1950706" y="930500"/>
                </a:lnTo>
                <a:lnTo>
                  <a:pt x="0" y="930500"/>
                </a:lnTo>
                <a:lnTo>
                  <a:pt x="0" y="0"/>
                </a:lnTo>
                <a:close/>
              </a:path>
            </a:pathLst>
          </a:custGeom>
          <a:blipFill>
            <a:blip r:embed="rId8">
              <a:extLst>
                <a:ext uri="{96DAC541-7B7A-43D3-8B79-37D633B846F1}">
                  <asvg:svgBlip xmlns:asvg="http://schemas.microsoft.com/office/drawing/2016/SVG/main" r:embed="rId9"/>
                </a:ext>
              </a:extLst>
            </a:blip>
            <a:stretch>
              <a:fillRect l="0" t="0" r="0" b="-109640"/>
            </a:stretch>
          </a:blipFill>
        </p:spPr>
      </p:sp>
      <p:sp>
        <p:nvSpPr>
          <p:cNvPr name="TextBox 31" id="31"/>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32" id="32"/>
          <p:cNvSpPr txBox="true"/>
          <p:nvPr/>
        </p:nvSpPr>
        <p:spPr>
          <a:xfrm rot="0">
            <a:off x="8857972" y="3680155"/>
            <a:ext cx="7718800" cy="332733"/>
          </a:xfrm>
          <a:prstGeom prst="rect">
            <a:avLst/>
          </a:prstGeom>
        </p:spPr>
        <p:txBody>
          <a:bodyPr anchor="t" rtlCol="false" tIns="0" lIns="0" bIns="0" rIns="0">
            <a:spAutoFit/>
          </a:bodyPr>
          <a:lstStyle/>
          <a:p>
            <a:pPr algn="ctr">
              <a:lnSpc>
                <a:spcPts val="2720"/>
              </a:lnSpc>
              <a:spcBef>
                <a:spcPct val="0"/>
              </a:spcBef>
            </a:pPr>
            <a:r>
              <a:rPr lang="en-US" sz="1700">
                <a:solidFill>
                  <a:srgbClr val="000000"/>
                </a:solidFill>
                <a:latin typeface="Inter"/>
                <a:ea typeface="Inter"/>
                <a:cs typeface="Inter"/>
                <a:sym typeface="Inter"/>
              </a:rPr>
              <a:t>Visuals or diagrams can be added here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8103" y="8168904"/>
            <a:ext cx="4272453" cy="2354160"/>
          </a:xfrm>
          <a:custGeom>
            <a:avLst/>
            <a:gdLst/>
            <a:ahLst/>
            <a:cxnLst/>
            <a:rect r="r" b="b" t="t" l="l"/>
            <a:pathLst>
              <a:path h="2354160" w="4272453">
                <a:moveTo>
                  <a:pt x="0" y="0"/>
                </a:moveTo>
                <a:lnTo>
                  <a:pt x="4272452" y="0"/>
                </a:lnTo>
                <a:lnTo>
                  <a:pt x="4272452" y="2354161"/>
                </a:lnTo>
                <a:lnTo>
                  <a:pt x="0" y="2354161"/>
                </a:lnTo>
                <a:lnTo>
                  <a:pt x="0" y="0"/>
                </a:lnTo>
                <a:close/>
              </a:path>
            </a:pathLst>
          </a:custGeom>
          <a:blipFill>
            <a:blip r:embed="rId2">
              <a:extLst>
                <a:ext uri="{96DAC541-7B7A-43D3-8B79-37D633B846F1}">
                  <asvg:svgBlip xmlns:asvg="http://schemas.microsoft.com/office/drawing/2016/SVG/main" r:embed="rId3"/>
                </a:ext>
              </a:extLst>
            </a:blip>
            <a:stretch>
              <a:fillRect l="0" t="0" r="-1404" b="-64021"/>
            </a:stretch>
          </a:blipFill>
        </p:spPr>
      </p:sp>
      <p:sp>
        <p:nvSpPr>
          <p:cNvPr name="Freeform 3" id="3"/>
          <p:cNvSpPr/>
          <p:nvPr/>
        </p:nvSpPr>
        <p:spPr>
          <a:xfrm flipH="false" flipV="false" rot="0">
            <a:off x="17660062" y="9696442"/>
            <a:ext cx="627938" cy="596541"/>
          </a:xfrm>
          <a:custGeom>
            <a:avLst/>
            <a:gdLst/>
            <a:ahLst/>
            <a:cxnLst/>
            <a:rect r="r" b="b" t="t" l="l"/>
            <a:pathLst>
              <a:path h="596541" w="627938">
                <a:moveTo>
                  <a:pt x="0" y="0"/>
                </a:moveTo>
                <a:lnTo>
                  <a:pt x="627938" y="0"/>
                </a:lnTo>
                <a:lnTo>
                  <a:pt x="627938" y="596541"/>
                </a:lnTo>
                <a:lnTo>
                  <a:pt x="0" y="5965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05410" y="1846974"/>
            <a:ext cx="237073" cy="613781"/>
          </a:xfrm>
          <a:custGeom>
            <a:avLst/>
            <a:gdLst/>
            <a:ahLst/>
            <a:cxnLst/>
            <a:rect r="r" b="b" t="t" l="l"/>
            <a:pathLst>
              <a:path h="613781" w="237073">
                <a:moveTo>
                  <a:pt x="0" y="0"/>
                </a:moveTo>
                <a:lnTo>
                  <a:pt x="237073" y="0"/>
                </a:lnTo>
                <a:lnTo>
                  <a:pt x="237073" y="613781"/>
                </a:lnTo>
                <a:lnTo>
                  <a:pt x="0" y="613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5" id="5"/>
          <p:cNvGraphicFramePr>
            <a:graphicFrameLocks noGrp="true"/>
          </p:cNvGraphicFramePr>
          <p:nvPr/>
        </p:nvGraphicFramePr>
        <p:xfrm>
          <a:off x="1028700" y="2998081"/>
          <a:ext cx="16230600" cy="6219825"/>
        </p:xfrm>
        <a:graphic>
          <a:graphicData uri="http://schemas.openxmlformats.org/drawingml/2006/table">
            <a:tbl>
              <a:tblPr/>
              <a:tblGrid>
                <a:gridCol w="4983954"/>
                <a:gridCol w="3454782"/>
                <a:gridCol w="2431716"/>
                <a:gridCol w="2431716"/>
                <a:gridCol w="2928432"/>
              </a:tblGrid>
              <a:tr h="1092542">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Project Name</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Focus Area</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Year(s) Implemented</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Locations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Number of Beneficiaries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bl>
          </a:graphicData>
        </a:graphic>
      </p:graphicFrame>
      <p:sp>
        <p:nvSpPr>
          <p:cNvPr name="TextBox 6" id="6"/>
          <p:cNvSpPr txBox="true"/>
          <p:nvPr/>
        </p:nvSpPr>
        <p:spPr>
          <a:xfrm rot="0">
            <a:off x="1028700" y="1028700"/>
            <a:ext cx="499130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Key Impact</a:t>
            </a:r>
          </a:p>
        </p:txBody>
      </p:sp>
      <p:sp>
        <p:nvSpPr>
          <p:cNvPr name="TextBox 7" id="7"/>
          <p:cNvSpPr txBox="true"/>
          <p:nvPr/>
        </p:nvSpPr>
        <p:spPr>
          <a:xfrm rot="0">
            <a:off x="1028700" y="1913389"/>
            <a:ext cx="1623060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Include a table that gives a clear overview of your key projects, the years they were implemented, and the number of beneficiaries reached through each. This helps showcase the scale, consistency, and impact of your work at a glance.</a:t>
            </a:r>
          </a:p>
        </p:txBody>
      </p:sp>
      <p:sp>
        <p:nvSpPr>
          <p:cNvPr name="TextBox 8" id="8"/>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118758" y="2001858"/>
            <a:ext cx="4384446" cy="6780192"/>
            <a:chOff x="0" y="0"/>
            <a:chExt cx="1154751" cy="1785730"/>
          </a:xfrm>
        </p:grpSpPr>
        <p:sp>
          <p:nvSpPr>
            <p:cNvPr name="Freeform 3" id="3"/>
            <p:cNvSpPr/>
            <p:nvPr/>
          </p:nvSpPr>
          <p:spPr>
            <a:xfrm flipH="false" flipV="false" rot="0">
              <a:off x="0" y="0"/>
              <a:ext cx="1154751" cy="1785730"/>
            </a:xfrm>
            <a:custGeom>
              <a:avLst/>
              <a:gdLst/>
              <a:ahLst/>
              <a:cxnLst/>
              <a:rect r="r" b="b" t="t" l="l"/>
              <a:pathLst>
                <a:path h="1785730" w="1154751">
                  <a:moveTo>
                    <a:pt x="84757" y="0"/>
                  </a:moveTo>
                  <a:lnTo>
                    <a:pt x="1069994" y="0"/>
                  </a:lnTo>
                  <a:cubicBezTo>
                    <a:pt x="1116804" y="0"/>
                    <a:pt x="1154751" y="37947"/>
                    <a:pt x="1154751" y="84757"/>
                  </a:cubicBezTo>
                  <a:lnTo>
                    <a:pt x="1154751" y="1700973"/>
                  </a:lnTo>
                  <a:cubicBezTo>
                    <a:pt x="1154751" y="1747783"/>
                    <a:pt x="1116804" y="1785730"/>
                    <a:pt x="1069994" y="1785730"/>
                  </a:cubicBezTo>
                  <a:lnTo>
                    <a:pt x="84757" y="1785730"/>
                  </a:lnTo>
                  <a:cubicBezTo>
                    <a:pt x="37947" y="1785730"/>
                    <a:pt x="0" y="1747783"/>
                    <a:pt x="0" y="1700973"/>
                  </a:cubicBezTo>
                  <a:lnTo>
                    <a:pt x="0" y="84757"/>
                  </a:lnTo>
                  <a:cubicBezTo>
                    <a:pt x="0" y="37947"/>
                    <a:pt x="37947" y="0"/>
                    <a:pt x="84757" y="0"/>
                  </a:cubicBezTo>
                  <a:close/>
                </a:path>
              </a:pathLst>
            </a:custGeom>
            <a:solidFill>
              <a:srgbClr val="F8F8F8"/>
            </a:solidFill>
          </p:spPr>
        </p:sp>
        <p:sp>
          <p:nvSpPr>
            <p:cNvPr name="TextBox 4" id="4"/>
            <p:cNvSpPr txBox="true"/>
            <p:nvPr/>
          </p:nvSpPr>
          <p:spPr>
            <a:xfrm>
              <a:off x="0" y="-85725"/>
              <a:ext cx="1154751" cy="1871455"/>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0">
            <a:off x="8443003" y="2350557"/>
            <a:ext cx="3735955" cy="3241571"/>
            <a:chOff x="0" y="0"/>
            <a:chExt cx="578797" cy="502204"/>
          </a:xfrm>
        </p:grpSpPr>
        <p:sp>
          <p:nvSpPr>
            <p:cNvPr name="Freeform 6" id="6"/>
            <p:cNvSpPr/>
            <p:nvPr/>
          </p:nvSpPr>
          <p:spPr>
            <a:xfrm flipH="false" flipV="false" rot="0">
              <a:off x="0" y="0"/>
              <a:ext cx="578797" cy="502204"/>
            </a:xfrm>
            <a:custGeom>
              <a:avLst/>
              <a:gdLst/>
              <a:ahLst/>
              <a:cxnLst/>
              <a:rect r="r" b="b" t="t" l="l"/>
              <a:pathLst>
                <a:path h="502204" w="578797">
                  <a:moveTo>
                    <a:pt x="51807" y="0"/>
                  </a:moveTo>
                  <a:lnTo>
                    <a:pt x="526990" y="0"/>
                  </a:lnTo>
                  <a:cubicBezTo>
                    <a:pt x="555603" y="0"/>
                    <a:pt x="578797" y="23195"/>
                    <a:pt x="578797" y="51807"/>
                  </a:cubicBezTo>
                  <a:lnTo>
                    <a:pt x="578797" y="450397"/>
                  </a:lnTo>
                  <a:cubicBezTo>
                    <a:pt x="578797" y="479009"/>
                    <a:pt x="555603" y="502204"/>
                    <a:pt x="526990" y="502204"/>
                  </a:cubicBezTo>
                  <a:lnTo>
                    <a:pt x="51807" y="502204"/>
                  </a:lnTo>
                  <a:cubicBezTo>
                    <a:pt x="38067" y="502204"/>
                    <a:pt x="24890" y="496746"/>
                    <a:pt x="15174" y="487030"/>
                  </a:cubicBezTo>
                  <a:cubicBezTo>
                    <a:pt x="5458" y="477315"/>
                    <a:pt x="0" y="464137"/>
                    <a:pt x="0" y="450397"/>
                  </a:cubicBezTo>
                  <a:lnTo>
                    <a:pt x="0" y="51807"/>
                  </a:lnTo>
                  <a:cubicBezTo>
                    <a:pt x="0" y="23195"/>
                    <a:pt x="23195" y="0"/>
                    <a:pt x="51807" y="0"/>
                  </a:cubicBezTo>
                  <a:close/>
                </a:path>
              </a:pathLst>
            </a:custGeom>
            <a:solidFill>
              <a:srgbClr val="000000">
                <a:alpha val="0"/>
              </a:srgbClr>
            </a:solidFill>
            <a:ln w="12700">
              <a:solidFill>
                <a:srgbClr val="000000"/>
              </a:solidFill>
            </a:ln>
          </p:spPr>
        </p:sp>
      </p:grpSp>
      <p:grpSp>
        <p:nvGrpSpPr>
          <p:cNvPr name="Group 7" id="7"/>
          <p:cNvGrpSpPr/>
          <p:nvPr/>
        </p:nvGrpSpPr>
        <p:grpSpPr>
          <a:xfrm rot="0">
            <a:off x="12859075" y="2001858"/>
            <a:ext cx="4384446" cy="6780192"/>
            <a:chOff x="0" y="0"/>
            <a:chExt cx="1154751" cy="1785730"/>
          </a:xfrm>
        </p:grpSpPr>
        <p:sp>
          <p:nvSpPr>
            <p:cNvPr name="Freeform 8" id="8"/>
            <p:cNvSpPr/>
            <p:nvPr/>
          </p:nvSpPr>
          <p:spPr>
            <a:xfrm flipH="false" flipV="false" rot="0">
              <a:off x="0" y="0"/>
              <a:ext cx="1154751" cy="1785730"/>
            </a:xfrm>
            <a:custGeom>
              <a:avLst/>
              <a:gdLst/>
              <a:ahLst/>
              <a:cxnLst/>
              <a:rect r="r" b="b" t="t" l="l"/>
              <a:pathLst>
                <a:path h="1785730" w="1154751">
                  <a:moveTo>
                    <a:pt x="84757" y="0"/>
                  </a:moveTo>
                  <a:lnTo>
                    <a:pt x="1069994" y="0"/>
                  </a:lnTo>
                  <a:cubicBezTo>
                    <a:pt x="1116804" y="0"/>
                    <a:pt x="1154751" y="37947"/>
                    <a:pt x="1154751" y="84757"/>
                  </a:cubicBezTo>
                  <a:lnTo>
                    <a:pt x="1154751" y="1700973"/>
                  </a:lnTo>
                  <a:cubicBezTo>
                    <a:pt x="1154751" y="1747783"/>
                    <a:pt x="1116804" y="1785730"/>
                    <a:pt x="1069994" y="1785730"/>
                  </a:cubicBezTo>
                  <a:lnTo>
                    <a:pt x="84757" y="1785730"/>
                  </a:lnTo>
                  <a:cubicBezTo>
                    <a:pt x="37947" y="1785730"/>
                    <a:pt x="0" y="1747783"/>
                    <a:pt x="0" y="1700973"/>
                  </a:cubicBezTo>
                  <a:lnTo>
                    <a:pt x="0" y="84757"/>
                  </a:lnTo>
                  <a:cubicBezTo>
                    <a:pt x="0" y="37947"/>
                    <a:pt x="37947" y="0"/>
                    <a:pt x="84757" y="0"/>
                  </a:cubicBezTo>
                  <a:close/>
                </a:path>
              </a:pathLst>
            </a:custGeom>
            <a:solidFill>
              <a:srgbClr val="F8F8F8"/>
            </a:solidFill>
          </p:spPr>
        </p:sp>
        <p:sp>
          <p:nvSpPr>
            <p:cNvPr name="TextBox 9" id="9"/>
            <p:cNvSpPr txBox="true"/>
            <p:nvPr/>
          </p:nvSpPr>
          <p:spPr>
            <a:xfrm>
              <a:off x="0" y="-85725"/>
              <a:ext cx="1154751" cy="1871455"/>
            </a:xfrm>
            <a:prstGeom prst="rect">
              <a:avLst/>
            </a:prstGeom>
          </p:spPr>
          <p:txBody>
            <a:bodyPr anchor="ctr" rtlCol="false" tIns="50800" lIns="50800" bIns="50800" rIns="50800"/>
            <a:lstStyle/>
            <a:p>
              <a:pPr algn="ctr">
                <a:lnSpc>
                  <a:spcPts val="3360"/>
                </a:lnSpc>
              </a:pPr>
            </a:p>
          </p:txBody>
        </p:sp>
      </p:grpSp>
      <p:grpSp>
        <p:nvGrpSpPr>
          <p:cNvPr name="Group 10" id="10"/>
          <p:cNvGrpSpPr/>
          <p:nvPr/>
        </p:nvGrpSpPr>
        <p:grpSpPr>
          <a:xfrm rot="0">
            <a:off x="13183321" y="2350557"/>
            <a:ext cx="3735955" cy="3241571"/>
            <a:chOff x="0" y="0"/>
            <a:chExt cx="578797" cy="502204"/>
          </a:xfrm>
        </p:grpSpPr>
        <p:sp>
          <p:nvSpPr>
            <p:cNvPr name="Freeform 11" id="11"/>
            <p:cNvSpPr/>
            <p:nvPr/>
          </p:nvSpPr>
          <p:spPr>
            <a:xfrm flipH="false" flipV="false" rot="0">
              <a:off x="0" y="0"/>
              <a:ext cx="578797" cy="502204"/>
            </a:xfrm>
            <a:custGeom>
              <a:avLst/>
              <a:gdLst/>
              <a:ahLst/>
              <a:cxnLst/>
              <a:rect r="r" b="b" t="t" l="l"/>
              <a:pathLst>
                <a:path h="502204" w="578797">
                  <a:moveTo>
                    <a:pt x="51807" y="0"/>
                  </a:moveTo>
                  <a:lnTo>
                    <a:pt x="526990" y="0"/>
                  </a:lnTo>
                  <a:cubicBezTo>
                    <a:pt x="555603" y="0"/>
                    <a:pt x="578797" y="23195"/>
                    <a:pt x="578797" y="51807"/>
                  </a:cubicBezTo>
                  <a:lnTo>
                    <a:pt x="578797" y="450397"/>
                  </a:lnTo>
                  <a:cubicBezTo>
                    <a:pt x="578797" y="479009"/>
                    <a:pt x="555603" y="502204"/>
                    <a:pt x="526990" y="502204"/>
                  </a:cubicBezTo>
                  <a:lnTo>
                    <a:pt x="51807" y="502204"/>
                  </a:lnTo>
                  <a:cubicBezTo>
                    <a:pt x="38067" y="502204"/>
                    <a:pt x="24890" y="496746"/>
                    <a:pt x="15174" y="487030"/>
                  </a:cubicBezTo>
                  <a:cubicBezTo>
                    <a:pt x="5458" y="477315"/>
                    <a:pt x="0" y="464137"/>
                    <a:pt x="0" y="450397"/>
                  </a:cubicBezTo>
                  <a:lnTo>
                    <a:pt x="0" y="51807"/>
                  </a:lnTo>
                  <a:cubicBezTo>
                    <a:pt x="0" y="23195"/>
                    <a:pt x="23195" y="0"/>
                    <a:pt x="51807" y="0"/>
                  </a:cubicBezTo>
                  <a:close/>
                </a:path>
              </a:pathLst>
            </a:custGeom>
            <a:solidFill>
              <a:srgbClr val="000000">
                <a:alpha val="0"/>
              </a:srgbClr>
            </a:solidFill>
            <a:ln w="12700">
              <a:solidFill>
                <a:srgbClr val="000000"/>
              </a:solidFill>
            </a:ln>
          </p:spPr>
        </p:sp>
      </p:grpSp>
      <p:sp>
        <p:nvSpPr>
          <p:cNvPr name="Freeform 12" id="12"/>
          <p:cNvSpPr/>
          <p:nvPr/>
        </p:nvSpPr>
        <p:spPr>
          <a:xfrm flipH="false" flipV="false" rot="0">
            <a:off x="3148103" y="8168904"/>
            <a:ext cx="4272453" cy="2354160"/>
          </a:xfrm>
          <a:custGeom>
            <a:avLst/>
            <a:gdLst/>
            <a:ahLst/>
            <a:cxnLst/>
            <a:rect r="r" b="b" t="t" l="l"/>
            <a:pathLst>
              <a:path h="2354160" w="4272453">
                <a:moveTo>
                  <a:pt x="0" y="0"/>
                </a:moveTo>
                <a:lnTo>
                  <a:pt x="4272452" y="0"/>
                </a:lnTo>
                <a:lnTo>
                  <a:pt x="4272452" y="2354161"/>
                </a:lnTo>
                <a:lnTo>
                  <a:pt x="0" y="2354161"/>
                </a:lnTo>
                <a:lnTo>
                  <a:pt x="0" y="0"/>
                </a:lnTo>
                <a:close/>
              </a:path>
            </a:pathLst>
          </a:custGeom>
          <a:blipFill>
            <a:blip r:embed="rId2">
              <a:extLst>
                <a:ext uri="{96DAC541-7B7A-43D3-8B79-37D633B846F1}">
                  <asvg:svgBlip xmlns:asvg="http://schemas.microsoft.com/office/drawing/2016/SVG/main" r:embed="rId3"/>
                </a:ext>
              </a:extLst>
            </a:blip>
            <a:stretch>
              <a:fillRect l="0" t="0" r="-1404" b="-64021"/>
            </a:stretch>
          </a:blipFill>
        </p:spPr>
      </p:sp>
      <p:sp>
        <p:nvSpPr>
          <p:cNvPr name="Freeform 13" id="13"/>
          <p:cNvSpPr/>
          <p:nvPr/>
        </p:nvSpPr>
        <p:spPr>
          <a:xfrm flipH="false" flipV="false" rot="0">
            <a:off x="17660062" y="9696442"/>
            <a:ext cx="627938" cy="596541"/>
          </a:xfrm>
          <a:custGeom>
            <a:avLst/>
            <a:gdLst/>
            <a:ahLst/>
            <a:cxnLst/>
            <a:rect r="r" b="b" t="t" l="l"/>
            <a:pathLst>
              <a:path h="596541" w="627938">
                <a:moveTo>
                  <a:pt x="0" y="0"/>
                </a:moveTo>
                <a:lnTo>
                  <a:pt x="627938" y="0"/>
                </a:lnTo>
                <a:lnTo>
                  <a:pt x="627938" y="596541"/>
                </a:lnTo>
                <a:lnTo>
                  <a:pt x="0" y="5965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7205410" y="1846974"/>
            <a:ext cx="237073" cy="613781"/>
          </a:xfrm>
          <a:custGeom>
            <a:avLst/>
            <a:gdLst/>
            <a:ahLst/>
            <a:cxnLst/>
            <a:rect r="r" b="b" t="t" l="l"/>
            <a:pathLst>
              <a:path h="613781" w="237073">
                <a:moveTo>
                  <a:pt x="0" y="0"/>
                </a:moveTo>
                <a:lnTo>
                  <a:pt x="237073" y="0"/>
                </a:lnTo>
                <a:lnTo>
                  <a:pt x="237073" y="613781"/>
                </a:lnTo>
                <a:lnTo>
                  <a:pt x="0" y="613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8586459" y="6648592"/>
            <a:ext cx="326502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Beneficiary, volunteer or partner</a:t>
            </a:r>
          </a:p>
        </p:txBody>
      </p:sp>
      <p:sp>
        <p:nvSpPr>
          <p:cNvPr name="TextBox 16" id="16"/>
          <p:cNvSpPr txBox="true"/>
          <p:nvPr/>
        </p:nvSpPr>
        <p:spPr>
          <a:xfrm rot="0">
            <a:off x="8586459" y="6050935"/>
            <a:ext cx="3080996"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Testimonial 1</a:t>
            </a:r>
          </a:p>
        </p:txBody>
      </p:sp>
      <p:sp>
        <p:nvSpPr>
          <p:cNvPr name="TextBox 17" id="17"/>
          <p:cNvSpPr txBox="true"/>
          <p:nvPr/>
        </p:nvSpPr>
        <p:spPr>
          <a:xfrm rot="0">
            <a:off x="13418789" y="6648592"/>
            <a:ext cx="326502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Beneficiary, volunteer or partner</a:t>
            </a:r>
          </a:p>
        </p:txBody>
      </p:sp>
      <p:sp>
        <p:nvSpPr>
          <p:cNvPr name="TextBox 18" id="18"/>
          <p:cNvSpPr txBox="true"/>
          <p:nvPr/>
        </p:nvSpPr>
        <p:spPr>
          <a:xfrm rot="0">
            <a:off x="13418789" y="6050935"/>
            <a:ext cx="3265020"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Testimonial 2</a:t>
            </a:r>
          </a:p>
        </p:txBody>
      </p:sp>
      <p:sp>
        <p:nvSpPr>
          <p:cNvPr name="TextBox 19" id="19"/>
          <p:cNvSpPr txBox="true"/>
          <p:nvPr/>
        </p:nvSpPr>
        <p:spPr>
          <a:xfrm rot="0">
            <a:off x="1028700" y="1012955"/>
            <a:ext cx="6176710"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Name of the Programme/Project</a:t>
            </a:r>
          </a:p>
        </p:txBody>
      </p:sp>
      <p:sp>
        <p:nvSpPr>
          <p:cNvPr name="TextBox 20" id="20"/>
          <p:cNvSpPr txBox="true"/>
          <p:nvPr/>
        </p:nvSpPr>
        <p:spPr>
          <a:xfrm rot="0">
            <a:off x="1028700" y="2690136"/>
            <a:ext cx="5842538" cy="2390133"/>
          </a:xfrm>
          <a:prstGeom prst="rect">
            <a:avLst/>
          </a:prstGeom>
        </p:spPr>
        <p:txBody>
          <a:bodyPr anchor="t" rtlCol="false" tIns="0" lIns="0" bIns="0" rIns="0">
            <a:spAutoFit/>
          </a:bodyPr>
          <a:lstStyle/>
          <a:p>
            <a:pPr algn="l" marL="367060" indent="-183530" lvl="1">
              <a:lnSpc>
                <a:spcPts val="2720"/>
              </a:lnSpc>
              <a:buFont typeface="Arial"/>
              <a:buChar char="•"/>
            </a:pPr>
            <a:r>
              <a:rPr lang="en-US" sz="1700">
                <a:solidFill>
                  <a:srgbClr val="444444"/>
                </a:solidFill>
                <a:latin typeface="Inter"/>
                <a:ea typeface="Inter"/>
                <a:cs typeface="Inter"/>
                <a:sym typeface="Inter"/>
              </a:rPr>
              <a:t>Give a quick introduction to the project.</a:t>
            </a:r>
          </a:p>
          <a:p>
            <a:pPr algn="l" marL="367060" indent="-183530" lvl="1">
              <a:lnSpc>
                <a:spcPts val="2720"/>
              </a:lnSpc>
              <a:buFont typeface="Arial"/>
              <a:buChar char="•"/>
            </a:pPr>
            <a:r>
              <a:rPr lang="en-US" sz="1700">
                <a:solidFill>
                  <a:srgbClr val="444444"/>
                </a:solidFill>
                <a:latin typeface="Inter"/>
                <a:ea typeface="Inter"/>
                <a:cs typeface="Inter"/>
                <a:sym typeface="Inter"/>
              </a:rPr>
              <a:t>Explain why the project was important.</a:t>
            </a:r>
          </a:p>
          <a:p>
            <a:pPr algn="l" marL="367060" indent="-183530" lvl="1">
              <a:lnSpc>
                <a:spcPts val="2720"/>
              </a:lnSpc>
              <a:buFont typeface="Arial"/>
              <a:buChar char="•"/>
            </a:pPr>
            <a:r>
              <a:rPr lang="en-US" sz="1700">
                <a:solidFill>
                  <a:srgbClr val="444444"/>
                </a:solidFill>
                <a:latin typeface="Inter"/>
                <a:ea typeface="Inter"/>
                <a:cs typeface="Inter"/>
                <a:sym typeface="Inter"/>
              </a:rPr>
              <a:t>Highlight what was done under the project (Activities &amp; Interventions)</a:t>
            </a:r>
          </a:p>
          <a:p>
            <a:pPr algn="l" marL="367060" indent="-183530" lvl="1">
              <a:lnSpc>
                <a:spcPts val="2720"/>
              </a:lnSpc>
              <a:buFont typeface="Arial"/>
              <a:buChar char="•"/>
            </a:pPr>
            <a:r>
              <a:rPr lang="en-US" sz="1700">
                <a:solidFill>
                  <a:srgbClr val="444444"/>
                </a:solidFill>
                <a:latin typeface="Inter"/>
                <a:ea typeface="Inter"/>
                <a:cs typeface="Inter"/>
                <a:sym typeface="Inter"/>
              </a:rPr>
              <a:t>Show outcomes and achievements clearly (Impact Highlights)</a:t>
            </a:r>
          </a:p>
          <a:p>
            <a:pPr algn="l" marL="367060" indent="-183530" lvl="1">
              <a:lnSpc>
                <a:spcPts val="2720"/>
              </a:lnSpc>
              <a:buFont typeface="Arial"/>
              <a:buChar char="•"/>
            </a:pPr>
            <a:r>
              <a:rPr lang="en-US" sz="1700">
                <a:solidFill>
                  <a:srgbClr val="444444"/>
                </a:solidFill>
                <a:latin typeface="Inter"/>
                <a:ea typeface="Inter"/>
                <a:cs typeface="Inter"/>
                <a:sym typeface="Inter"/>
              </a:rPr>
              <a:t>Call to action for funders and supporters</a:t>
            </a:r>
          </a:p>
        </p:txBody>
      </p:sp>
      <p:sp>
        <p:nvSpPr>
          <p:cNvPr name="TextBox 21" id="21"/>
          <p:cNvSpPr txBox="true"/>
          <p:nvPr/>
        </p:nvSpPr>
        <p:spPr>
          <a:xfrm rot="0">
            <a:off x="10648962" y="9182100"/>
            <a:ext cx="6610338" cy="332733"/>
          </a:xfrm>
          <a:prstGeom prst="rect">
            <a:avLst/>
          </a:prstGeom>
        </p:spPr>
        <p:txBody>
          <a:bodyPr anchor="t" rtlCol="false" tIns="0" lIns="0" bIns="0" rIns="0">
            <a:spAutoFit/>
          </a:bodyPr>
          <a:lstStyle/>
          <a:p>
            <a:pPr algn="r">
              <a:lnSpc>
                <a:spcPts val="2720"/>
              </a:lnSpc>
            </a:pPr>
            <a:r>
              <a:rPr lang="en-US" sz="1700">
                <a:solidFill>
                  <a:srgbClr val="444444"/>
                </a:solidFill>
                <a:latin typeface="Inter"/>
                <a:ea typeface="Inter"/>
                <a:cs typeface="Inter"/>
                <a:sym typeface="Inter"/>
              </a:rPr>
              <a:t>This slide can be replicated for other programmes or projects.</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176284" y="2776995"/>
            <a:ext cx="2491236" cy="8430504"/>
            <a:chOff x="0" y="0"/>
            <a:chExt cx="656128" cy="2220380"/>
          </a:xfrm>
        </p:grpSpPr>
        <p:sp>
          <p:nvSpPr>
            <p:cNvPr name="Freeform 3" id="3"/>
            <p:cNvSpPr/>
            <p:nvPr/>
          </p:nvSpPr>
          <p:spPr>
            <a:xfrm flipH="false" flipV="false" rot="0">
              <a:off x="0" y="0"/>
              <a:ext cx="656128" cy="2220380"/>
            </a:xfrm>
            <a:custGeom>
              <a:avLst/>
              <a:gdLst/>
              <a:ahLst/>
              <a:cxnLst/>
              <a:rect r="r" b="b" t="t" l="l"/>
              <a:pathLst>
                <a:path h="2220380" w="656128">
                  <a:moveTo>
                    <a:pt x="328064" y="0"/>
                  </a:moveTo>
                  <a:lnTo>
                    <a:pt x="328064" y="0"/>
                  </a:lnTo>
                  <a:cubicBezTo>
                    <a:pt x="509249" y="0"/>
                    <a:pt x="656128" y="146879"/>
                    <a:pt x="656128" y="328064"/>
                  </a:cubicBezTo>
                  <a:lnTo>
                    <a:pt x="656128" y="1892316"/>
                  </a:lnTo>
                  <a:cubicBezTo>
                    <a:pt x="656128" y="1979324"/>
                    <a:pt x="621564" y="2062768"/>
                    <a:pt x="560040" y="2124292"/>
                  </a:cubicBezTo>
                  <a:cubicBezTo>
                    <a:pt x="498516" y="2185816"/>
                    <a:pt x="415072" y="2220380"/>
                    <a:pt x="328064" y="2220380"/>
                  </a:cubicBezTo>
                  <a:lnTo>
                    <a:pt x="328064" y="2220380"/>
                  </a:lnTo>
                  <a:cubicBezTo>
                    <a:pt x="241056" y="2220380"/>
                    <a:pt x="157612" y="2185816"/>
                    <a:pt x="96088" y="2124292"/>
                  </a:cubicBezTo>
                  <a:cubicBezTo>
                    <a:pt x="34564" y="2062768"/>
                    <a:pt x="0" y="1979324"/>
                    <a:pt x="0" y="1892316"/>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4" id="4"/>
            <p:cNvSpPr txBox="true"/>
            <p:nvPr/>
          </p:nvSpPr>
          <p:spPr>
            <a:xfrm>
              <a:off x="0" y="-85725"/>
              <a:ext cx="656128" cy="2306105"/>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2700000">
            <a:off x="9527889" y="1581971"/>
            <a:ext cx="2491236" cy="9571081"/>
            <a:chOff x="0" y="0"/>
            <a:chExt cx="656128" cy="2520779"/>
          </a:xfrm>
        </p:grpSpPr>
        <p:sp>
          <p:nvSpPr>
            <p:cNvPr name="Freeform 6" id="6"/>
            <p:cNvSpPr/>
            <p:nvPr/>
          </p:nvSpPr>
          <p:spPr>
            <a:xfrm flipH="false" flipV="false" rot="0">
              <a:off x="0" y="0"/>
              <a:ext cx="656128" cy="2520779"/>
            </a:xfrm>
            <a:custGeom>
              <a:avLst/>
              <a:gdLst/>
              <a:ahLst/>
              <a:cxnLst/>
              <a:rect r="r" b="b" t="t" l="l"/>
              <a:pathLst>
                <a:path h="2520779" w="656128">
                  <a:moveTo>
                    <a:pt x="328064" y="0"/>
                  </a:moveTo>
                  <a:lnTo>
                    <a:pt x="328064" y="0"/>
                  </a:lnTo>
                  <a:cubicBezTo>
                    <a:pt x="509249" y="0"/>
                    <a:pt x="656128" y="146879"/>
                    <a:pt x="656128" y="328064"/>
                  </a:cubicBezTo>
                  <a:lnTo>
                    <a:pt x="656128" y="2192715"/>
                  </a:lnTo>
                  <a:cubicBezTo>
                    <a:pt x="656128" y="2279723"/>
                    <a:pt x="621564" y="2363167"/>
                    <a:pt x="560040" y="2424691"/>
                  </a:cubicBezTo>
                  <a:cubicBezTo>
                    <a:pt x="498516" y="2486215"/>
                    <a:pt x="415072" y="2520779"/>
                    <a:pt x="328064" y="2520779"/>
                  </a:cubicBezTo>
                  <a:lnTo>
                    <a:pt x="328064" y="2520779"/>
                  </a:lnTo>
                  <a:cubicBezTo>
                    <a:pt x="241056" y="2520779"/>
                    <a:pt x="157612" y="2486215"/>
                    <a:pt x="96088" y="2424691"/>
                  </a:cubicBezTo>
                  <a:cubicBezTo>
                    <a:pt x="34564" y="2363167"/>
                    <a:pt x="0" y="2279723"/>
                    <a:pt x="0" y="2192715"/>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7" id="7"/>
            <p:cNvSpPr txBox="true"/>
            <p:nvPr/>
          </p:nvSpPr>
          <p:spPr>
            <a:xfrm>
              <a:off x="0" y="-85725"/>
              <a:ext cx="656128" cy="2606504"/>
            </a:xfrm>
            <a:prstGeom prst="rect">
              <a:avLst/>
            </a:prstGeom>
          </p:spPr>
          <p:txBody>
            <a:bodyPr anchor="ctr" rtlCol="false" tIns="50800" lIns="50800" bIns="50800" rIns="50800"/>
            <a:lstStyle/>
            <a:p>
              <a:pPr algn="ctr">
                <a:lnSpc>
                  <a:spcPts val="3360"/>
                </a:lnSpc>
              </a:pPr>
            </a:p>
          </p:txBody>
        </p:sp>
      </p:grpSp>
      <p:sp>
        <p:nvSpPr>
          <p:cNvPr name="TextBox 8" id="8"/>
          <p:cNvSpPr txBox="true"/>
          <p:nvPr/>
        </p:nvSpPr>
        <p:spPr>
          <a:xfrm rot="0">
            <a:off x="1028700" y="1028700"/>
            <a:ext cx="6228868"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How You Can Support</a:t>
            </a:r>
          </a:p>
        </p:txBody>
      </p:sp>
      <p:sp>
        <p:nvSpPr>
          <p:cNvPr name="TextBox 9" id="9"/>
          <p:cNvSpPr txBox="true"/>
          <p:nvPr/>
        </p:nvSpPr>
        <p:spPr>
          <a:xfrm rot="0">
            <a:off x="1028700" y="2112295"/>
            <a:ext cx="6228868" cy="675633"/>
          </a:xfrm>
          <a:prstGeom prst="rect">
            <a:avLst/>
          </a:prstGeom>
        </p:spPr>
        <p:txBody>
          <a:bodyPr anchor="t" rtlCol="false" tIns="0" lIns="0" bIns="0" rIns="0">
            <a:spAutoFit/>
          </a:bodyPr>
          <a:lstStyle/>
          <a:p>
            <a:pPr algn="l">
              <a:lnSpc>
                <a:spcPts val="2720"/>
              </a:lnSpc>
            </a:pPr>
            <a:r>
              <a:rPr lang="en-US" sz="1700">
                <a:solidFill>
                  <a:srgbClr val="2B2B2B"/>
                </a:solidFill>
                <a:latin typeface="Inter"/>
                <a:ea typeface="Inter"/>
                <a:cs typeface="Inter"/>
                <a:sym typeface="Inter"/>
              </a:rPr>
              <a:t>Clearly outline ways corporates and individuals can contribute (Refer to the Philanthropy Structure)</a:t>
            </a:r>
          </a:p>
        </p:txBody>
      </p:sp>
      <p:sp>
        <p:nvSpPr>
          <p:cNvPr name="TextBox 10" id="10"/>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grpSp>
        <p:nvGrpSpPr>
          <p:cNvPr name="Group 11" id="11"/>
          <p:cNvGrpSpPr/>
          <p:nvPr/>
        </p:nvGrpSpPr>
        <p:grpSpPr>
          <a:xfrm rot="0">
            <a:off x="1028700" y="3226078"/>
            <a:ext cx="16230600" cy="6032222"/>
            <a:chOff x="0" y="0"/>
            <a:chExt cx="4274726" cy="1588733"/>
          </a:xfrm>
        </p:grpSpPr>
        <p:sp>
          <p:nvSpPr>
            <p:cNvPr name="Freeform 12" id="12"/>
            <p:cNvSpPr/>
            <p:nvPr/>
          </p:nvSpPr>
          <p:spPr>
            <a:xfrm flipH="false" flipV="false" rot="0">
              <a:off x="0" y="0"/>
              <a:ext cx="4274726" cy="1588733"/>
            </a:xfrm>
            <a:custGeom>
              <a:avLst/>
              <a:gdLst/>
              <a:ahLst/>
              <a:cxnLst/>
              <a:rect r="r" b="b" t="t" l="l"/>
              <a:pathLst>
                <a:path h="1588733" w="4274726">
                  <a:moveTo>
                    <a:pt x="22896" y="0"/>
                  </a:moveTo>
                  <a:lnTo>
                    <a:pt x="4251830" y="0"/>
                  </a:lnTo>
                  <a:cubicBezTo>
                    <a:pt x="4264475" y="0"/>
                    <a:pt x="4274726" y="10251"/>
                    <a:pt x="4274726" y="22896"/>
                  </a:cubicBezTo>
                  <a:lnTo>
                    <a:pt x="4274726" y="1565837"/>
                  </a:lnTo>
                  <a:cubicBezTo>
                    <a:pt x="4274726" y="1578483"/>
                    <a:pt x="4264475" y="1588733"/>
                    <a:pt x="4251830" y="1588733"/>
                  </a:cubicBezTo>
                  <a:lnTo>
                    <a:pt x="22896" y="1588733"/>
                  </a:lnTo>
                  <a:cubicBezTo>
                    <a:pt x="16823" y="1588733"/>
                    <a:pt x="11000" y="1586321"/>
                    <a:pt x="6706" y="1582027"/>
                  </a:cubicBezTo>
                  <a:cubicBezTo>
                    <a:pt x="2412" y="1577733"/>
                    <a:pt x="0" y="1571910"/>
                    <a:pt x="0" y="1565837"/>
                  </a:cubicBezTo>
                  <a:lnTo>
                    <a:pt x="0" y="22896"/>
                  </a:lnTo>
                  <a:cubicBezTo>
                    <a:pt x="0" y="16823"/>
                    <a:pt x="2412" y="11000"/>
                    <a:pt x="6706" y="6706"/>
                  </a:cubicBezTo>
                  <a:cubicBezTo>
                    <a:pt x="11000" y="2412"/>
                    <a:pt x="16823" y="0"/>
                    <a:pt x="22896" y="0"/>
                  </a:cubicBezTo>
                  <a:close/>
                </a:path>
              </a:pathLst>
            </a:custGeom>
            <a:solidFill>
              <a:srgbClr val="EFF0F2"/>
            </a:solidFill>
          </p:spPr>
        </p:sp>
        <p:sp>
          <p:nvSpPr>
            <p:cNvPr name="TextBox 13" id="13"/>
            <p:cNvSpPr txBox="true"/>
            <p:nvPr/>
          </p:nvSpPr>
          <p:spPr>
            <a:xfrm>
              <a:off x="0" y="-85725"/>
              <a:ext cx="4274726" cy="1674458"/>
            </a:xfrm>
            <a:prstGeom prst="rect">
              <a:avLst/>
            </a:prstGeom>
          </p:spPr>
          <p:txBody>
            <a:bodyPr anchor="ctr" rtlCol="false" tIns="50800" lIns="50800" bIns="50800" rIns="50800"/>
            <a:lstStyle/>
            <a:p>
              <a:pPr algn="ctr">
                <a:lnSpc>
                  <a:spcPts val="336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5653058" y="8168928"/>
            <a:ext cx="3212484" cy="2511249"/>
          </a:xfrm>
          <a:custGeom>
            <a:avLst/>
            <a:gdLst/>
            <a:ahLst/>
            <a:cxnLst/>
            <a:rect r="r" b="b" t="t" l="l"/>
            <a:pathLst>
              <a:path h="2511249" w="3212484">
                <a:moveTo>
                  <a:pt x="0" y="2511249"/>
                </a:moveTo>
                <a:lnTo>
                  <a:pt x="3212484" y="2511249"/>
                </a:lnTo>
                <a:lnTo>
                  <a:pt x="3212484" y="0"/>
                </a:lnTo>
                <a:lnTo>
                  <a:pt x="0" y="0"/>
                </a:lnTo>
                <a:lnTo>
                  <a:pt x="0" y="2511249"/>
                </a:lnTo>
                <a:close/>
              </a:path>
            </a:pathLst>
          </a:custGeom>
          <a:blipFill>
            <a:blip r:embed="rId2">
              <a:extLst>
                <a:ext uri="{96DAC541-7B7A-43D3-8B79-37D633B846F1}">
                  <asvg:svgBlip xmlns:asvg="http://schemas.microsoft.com/office/drawing/2016/SVG/main" r:embed="rId3"/>
                </a:ext>
              </a:extLst>
            </a:blip>
            <a:stretch>
              <a:fillRect l="0" t="-40791" r="-4555" b="0"/>
            </a:stretch>
          </a:blipFill>
        </p:spPr>
      </p:sp>
      <p:sp>
        <p:nvSpPr>
          <p:cNvPr name="TextBox 3" id="3"/>
          <p:cNvSpPr txBox="true"/>
          <p:nvPr/>
        </p:nvSpPr>
        <p:spPr>
          <a:xfrm rot="0">
            <a:off x="1028700" y="1028700"/>
            <a:ext cx="12516348"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Visibility and Acknowledgment for Corporates</a:t>
            </a:r>
          </a:p>
        </p:txBody>
      </p:sp>
      <p:sp>
        <p:nvSpPr>
          <p:cNvPr name="Freeform 4" id="4"/>
          <p:cNvSpPr/>
          <p:nvPr/>
        </p:nvSpPr>
        <p:spPr>
          <a:xfrm flipH="false" flipV="false" rot="0">
            <a:off x="17608544" y="9683210"/>
            <a:ext cx="377965" cy="377965"/>
          </a:xfrm>
          <a:custGeom>
            <a:avLst/>
            <a:gdLst/>
            <a:ahLst/>
            <a:cxnLst/>
            <a:rect r="r" b="b" t="t" l="l"/>
            <a:pathLst>
              <a:path h="377965" w="377965">
                <a:moveTo>
                  <a:pt x="0" y="0"/>
                </a:moveTo>
                <a:lnTo>
                  <a:pt x="377965" y="0"/>
                </a:lnTo>
                <a:lnTo>
                  <a:pt x="377965" y="377965"/>
                </a:lnTo>
                <a:lnTo>
                  <a:pt x="0" y="377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6" id="6"/>
          <p:cNvSpPr txBox="true"/>
          <p:nvPr/>
        </p:nvSpPr>
        <p:spPr>
          <a:xfrm rot="0">
            <a:off x="15133174" y="3398704"/>
            <a:ext cx="3084785" cy="240665"/>
          </a:xfrm>
          <a:prstGeom prst="rect">
            <a:avLst/>
          </a:prstGeom>
        </p:spPr>
        <p:txBody>
          <a:bodyPr anchor="t" rtlCol="false" tIns="0" lIns="0" bIns="0" rIns="0">
            <a:spAutoFit/>
          </a:bodyPr>
          <a:lstStyle/>
          <a:p>
            <a:pPr algn="l">
              <a:lnSpc>
                <a:spcPts val="1960"/>
              </a:lnSpc>
              <a:spcBef>
                <a:spcPct val="0"/>
              </a:spcBef>
            </a:pPr>
          </a:p>
        </p:txBody>
      </p:sp>
      <p:sp>
        <p:nvSpPr>
          <p:cNvPr name="TextBox 7" id="7"/>
          <p:cNvSpPr txBox="true"/>
          <p:nvPr/>
        </p:nvSpPr>
        <p:spPr>
          <a:xfrm rot="0">
            <a:off x="1028700" y="2362383"/>
            <a:ext cx="2977753" cy="339725"/>
          </a:xfrm>
          <a:prstGeom prst="rect">
            <a:avLst/>
          </a:prstGeom>
        </p:spPr>
        <p:txBody>
          <a:bodyPr anchor="t" rtlCol="false" tIns="0" lIns="0" bIns="0" rIns="0">
            <a:spAutoFit/>
          </a:bodyPr>
          <a:lstStyle/>
          <a:p>
            <a:pPr algn="l">
              <a:lnSpc>
                <a:spcPts val="2799"/>
              </a:lnSpc>
              <a:spcBef>
                <a:spcPct val="0"/>
              </a:spcBef>
            </a:pPr>
            <a:r>
              <a:rPr lang="en-US" b="true" sz="1999">
                <a:solidFill>
                  <a:srgbClr val="000000"/>
                </a:solidFill>
                <a:latin typeface="Inter Bold"/>
                <a:ea typeface="Inter Bold"/>
                <a:cs typeface="Inter Bold"/>
                <a:sym typeface="Inter Bold"/>
              </a:rPr>
              <a:t>Corporate Fundraising   </a:t>
            </a:r>
          </a:p>
        </p:txBody>
      </p:sp>
      <p:sp>
        <p:nvSpPr>
          <p:cNvPr name="TextBox 8" id="8"/>
          <p:cNvSpPr txBox="true"/>
          <p:nvPr/>
        </p:nvSpPr>
        <p:spPr>
          <a:xfrm rot="0">
            <a:off x="1028700" y="2848696"/>
            <a:ext cx="6082196" cy="1478915"/>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Research suggests that volunteering, donating to charity, and acts of kindness improve mental health, reduce stress, and enhance overall well-being. Corporate Fundraising is a category designed for companies who wish to field employee teams to participate in the Vedanta Delhi Half Marathon and raise funds for NGO(s), while promoting employee engagement, general well-being, and social consciousness.</a:t>
            </a:r>
          </a:p>
        </p:txBody>
      </p:sp>
      <p:sp>
        <p:nvSpPr>
          <p:cNvPr name="TextBox 9" id="9"/>
          <p:cNvSpPr txBox="true"/>
          <p:nvPr/>
        </p:nvSpPr>
        <p:spPr>
          <a:xfrm rot="0">
            <a:off x="1028700" y="5105400"/>
            <a:ext cx="6082196" cy="692150"/>
          </a:xfrm>
          <a:prstGeom prst="rect">
            <a:avLst/>
          </a:prstGeom>
        </p:spPr>
        <p:txBody>
          <a:bodyPr anchor="t" rtlCol="false" tIns="0" lIns="0" bIns="0" rIns="0">
            <a:spAutoFit/>
          </a:bodyPr>
          <a:lstStyle/>
          <a:p>
            <a:pPr algn="just">
              <a:lnSpc>
                <a:spcPts val="2799"/>
              </a:lnSpc>
              <a:spcBef>
                <a:spcPct val="0"/>
              </a:spcBef>
            </a:pPr>
            <a:r>
              <a:rPr lang="en-US" b="true" sz="1999">
                <a:solidFill>
                  <a:srgbClr val="000000"/>
                </a:solidFill>
                <a:latin typeface="Inter Bold"/>
                <a:ea typeface="Inter Bold"/>
                <a:cs typeface="Inter Bold"/>
                <a:sym typeface="Inter Bold"/>
              </a:rPr>
              <a:t>Participating as a Corporate team by supporting a charity, has many benefits: </a:t>
            </a:r>
          </a:p>
        </p:txBody>
      </p:sp>
      <p:grpSp>
        <p:nvGrpSpPr>
          <p:cNvPr name="Group 10" id="10"/>
          <p:cNvGrpSpPr/>
          <p:nvPr/>
        </p:nvGrpSpPr>
        <p:grpSpPr>
          <a:xfrm rot="0">
            <a:off x="1028700" y="6074410"/>
            <a:ext cx="6082196" cy="3183890"/>
            <a:chOff x="0" y="0"/>
            <a:chExt cx="8109595" cy="4245187"/>
          </a:xfrm>
        </p:grpSpPr>
        <p:sp>
          <p:nvSpPr>
            <p:cNvPr name="TextBox 11" id="11"/>
            <p:cNvSpPr txBox="true"/>
            <p:nvPr/>
          </p:nvSpPr>
          <p:spPr>
            <a:xfrm rot="0">
              <a:off x="7625826" y="2303267"/>
              <a:ext cx="483769" cy="311362"/>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Inter Bold"/>
                  <a:ea typeface="Inter Bold"/>
                  <a:cs typeface="Inter Bold"/>
                  <a:sym typeface="Inter Bold"/>
                </a:rPr>
                <a:t>3.4</a:t>
              </a:r>
            </a:p>
          </p:txBody>
        </p:sp>
        <p:sp>
          <p:nvSpPr>
            <p:cNvPr name="TextBox 12" id="12"/>
            <p:cNvSpPr txBox="true"/>
            <p:nvPr/>
          </p:nvSpPr>
          <p:spPr>
            <a:xfrm rot="0">
              <a:off x="444826" y="-28575"/>
              <a:ext cx="7664769" cy="4273762"/>
            </a:xfrm>
            <a:prstGeom prst="rect">
              <a:avLst/>
            </a:prstGeom>
          </p:spPr>
          <p:txBody>
            <a:bodyPr anchor="t" rtlCol="false" tIns="0" lIns="0" bIns="0" rIns="0">
              <a:spAutoFit/>
            </a:bodyPr>
            <a:lstStyle/>
            <a:p>
              <a:pPr algn="just">
                <a:lnSpc>
                  <a:spcPts val="1960"/>
                </a:lnSpc>
                <a:spcBef>
                  <a:spcPct val="0"/>
                </a:spcBef>
              </a:pPr>
              <a:r>
                <a:rPr lang="en-US" b="true" sz="1400">
                  <a:solidFill>
                    <a:srgbClr val="000000"/>
                  </a:solidFill>
                  <a:latin typeface="Inter Bold"/>
                  <a:ea typeface="Inter Bold"/>
                  <a:cs typeface="Inter Bold"/>
                  <a:sym typeface="Inter Bold"/>
                </a:rPr>
                <a:t>Fosters a socially conscious workplace:</a:t>
              </a:r>
              <a:r>
                <a:rPr lang="en-US" sz="1400">
                  <a:solidFill>
                    <a:srgbClr val="000000"/>
                  </a:solidFill>
                  <a:latin typeface="Inter"/>
                  <a:ea typeface="Inter"/>
                  <a:cs typeface="Inter"/>
                  <a:sym typeface="Inter"/>
                </a:rPr>
                <a:t> Empowers employees to choose a cause they deeply care for and raise funds, thereby creating a positive and socially conscious environment. </a:t>
              </a:r>
            </a:p>
            <a:p>
              <a:pPr algn="just">
                <a:lnSpc>
                  <a:spcPts val="1960"/>
                </a:lnSpc>
                <a:spcBef>
                  <a:spcPct val="0"/>
                </a:spcBef>
              </a:pPr>
              <a:r>
                <a:rPr lang="en-US" b="true" sz="1400">
                  <a:solidFill>
                    <a:srgbClr val="000000"/>
                  </a:solidFill>
                  <a:latin typeface="Inter Bold"/>
                  <a:ea typeface="Inter Bold"/>
                  <a:cs typeface="Inter Bold"/>
                  <a:sym typeface="Inter Bold"/>
                </a:rPr>
                <a:t>Enhanced race day experience:</a:t>
              </a:r>
              <a:r>
                <a:rPr lang="en-US" sz="1400">
                  <a:solidFill>
                    <a:srgbClr val="000000"/>
                  </a:solidFill>
                  <a:latin typeface="Inter"/>
                  <a:ea typeface="Inter"/>
                  <a:cs typeface="Inter"/>
                  <a:sym typeface="Inter"/>
                </a:rPr>
                <a:t> Provides employees with unique race day experiences, eg: Corporate Tent.</a:t>
              </a:r>
            </a:p>
            <a:p>
              <a:pPr algn="just">
                <a:lnSpc>
                  <a:spcPts val="1960"/>
                </a:lnSpc>
                <a:spcBef>
                  <a:spcPct val="0"/>
                </a:spcBef>
              </a:pPr>
              <a:r>
                <a:rPr lang="en-US" b="true" sz="1400">
                  <a:solidFill>
                    <a:srgbClr val="000000"/>
                  </a:solidFill>
                  <a:latin typeface="Inter Bold"/>
                  <a:ea typeface="Inter Bold"/>
                  <a:cs typeface="Inter Bold"/>
                  <a:sym typeface="Inter Bold"/>
                </a:rPr>
                <a:t>Brand visibility:</a:t>
              </a:r>
              <a:r>
                <a:rPr lang="en-US" sz="1400">
                  <a:solidFill>
                    <a:srgbClr val="000000"/>
                  </a:solidFill>
                  <a:latin typeface="Inter"/>
                  <a:ea typeface="Inter"/>
                  <a:cs typeface="Inter"/>
                  <a:sym typeface="Inter"/>
                </a:rPr>
                <a:t> Their unique participation garners visibility for companies in front of thousands of runners and numerous spectators. The more participants in the contingent, the greater the visibility.</a:t>
              </a:r>
            </a:p>
            <a:p>
              <a:pPr algn="just">
                <a:lnSpc>
                  <a:spcPts val="1960"/>
                </a:lnSpc>
                <a:spcBef>
                  <a:spcPct val="0"/>
                </a:spcBef>
              </a:pPr>
              <a:r>
                <a:rPr lang="en-US" b="true" sz="1400">
                  <a:solidFill>
                    <a:srgbClr val="000000"/>
                  </a:solidFill>
                  <a:latin typeface="Inter Bold"/>
                  <a:ea typeface="Inter Bold"/>
                  <a:cs typeface="Inter Bold"/>
                  <a:sym typeface="Inter Bold"/>
                </a:rPr>
                <a:t>Encourages team bonding:</a:t>
              </a:r>
              <a:r>
                <a:rPr lang="en-US" sz="1400">
                  <a:solidFill>
                    <a:srgbClr val="000000"/>
                  </a:solidFill>
                  <a:latin typeface="Inter"/>
                  <a:ea typeface="Inter"/>
                  <a:cs typeface="Inter"/>
                  <a:sym typeface="Inter"/>
                </a:rPr>
                <a:t> The event presents a unique goal, aside business targets, for employees across hierarchies to work towards – strengthening bonds between teams and encouraging the ‘fun’ quotient combining giving with innovative internal initiatives. </a:t>
              </a:r>
            </a:p>
          </p:txBody>
        </p:sp>
        <p:sp>
          <p:nvSpPr>
            <p:cNvPr name="Freeform 13" id="13"/>
            <p:cNvSpPr/>
            <p:nvPr/>
          </p:nvSpPr>
          <p:spPr>
            <a:xfrm flipH="false" flipV="false" rot="0">
              <a:off x="0" y="0"/>
              <a:ext cx="280844" cy="314231"/>
            </a:xfrm>
            <a:custGeom>
              <a:avLst/>
              <a:gdLst/>
              <a:ahLst/>
              <a:cxnLst/>
              <a:rect r="r" b="b" t="t" l="l"/>
              <a:pathLst>
                <a:path h="314231" w="280844">
                  <a:moveTo>
                    <a:pt x="0" y="0"/>
                  </a:moveTo>
                  <a:lnTo>
                    <a:pt x="280844" y="0"/>
                  </a:lnTo>
                  <a:lnTo>
                    <a:pt x="280844" y="314231"/>
                  </a:lnTo>
                  <a:lnTo>
                    <a:pt x="0" y="314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22797" y="974631"/>
              <a:ext cx="280844" cy="314231"/>
            </a:xfrm>
            <a:custGeom>
              <a:avLst/>
              <a:gdLst/>
              <a:ahLst/>
              <a:cxnLst/>
              <a:rect r="r" b="b" t="t" l="l"/>
              <a:pathLst>
                <a:path h="314231" w="280844">
                  <a:moveTo>
                    <a:pt x="0" y="0"/>
                  </a:moveTo>
                  <a:lnTo>
                    <a:pt x="280844" y="0"/>
                  </a:lnTo>
                  <a:lnTo>
                    <a:pt x="280844" y="314231"/>
                  </a:lnTo>
                  <a:lnTo>
                    <a:pt x="0" y="314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22797" y="1643262"/>
              <a:ext cx="280844" cy="314231"/>
            </a:xfrm>
            <a:custGeom>
              <a:avLst/>
              <a:gdLst/>
              <a:ahLst/>
              <a:cxnLst/>
              <a:rect r="r" b="b" t="t" l="l"/>
              <a:pathLst>
                <a:path h="314231" w="280844">
                  <a:moveTo>
                    <a:pt x="0" y="0"/>
                  </a:moveTo>
                  <a:lnTo>
                    <a:pt x="280844" y="0"/>
                  </a:lnTo>
                  <a:lnTo>
                    <a:pt x="280844" y="314231"/>
                  </a:lnTo>
                  <a:lnTo>
                    <a:pt x="0" y="314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22797" y="2942185"/>
              <a:ext cx="280844" cy="314231"/>
            </a:xfrm>
            <a:custGeom>
              <a:avLst/>
              <a:gdLst/>
              <a:ahLst/>
              <a:cxnLst/>
              <a:rect r="r" b="b" t="t" l="l"/>
              <a:pathLst>
                <a:path h="314231" w="280844">
                  <a:moveTo>
                    <a:pt x="0" y="0"/>
                  </a:moveTo>
                  <a:lnTo>
                    <a:pt x="280844" y="0"/>
                  </a:lnTo>
                  <a:lnTo>
                    <a:pt x="280844" y="314231"/>
                  </a:lnTo>
                  <a:lnTo>
                    <a:pt x="0" y="314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Freeform 17" id="17"/>
          <p:cNvSpPr/>
          <p:nvPr/>
        </p:nvSpPr>
        <p:spPr>
          <a:xfrm flipH="false" flipV="false" rot="0">
            <a:off x="10233011" y="4758347"/>
            <a:ext cx="4681906" cy="4336616"/>
          </a:xfrm>
          <a:custGeom>
            <a:avLst/>
            <a:gdLst/>
            <a:ahLst/>
            <a:cxnLst/>
            <a:rect r="r" b="b" t="t" l="l"/>
            <a:pathLst>
              <a:path h="4336616" w="4681906">
                <a:moveTo>
                  <a:pt x="0" y="0"/>
                </a:moveTo>
                <a:lnTo>
                  <a:pt x="4681906" y="0"/>
                </a:lnTo>
                <a:lnTo>
                  <a:pt x="4681906" y="4336616"/>
                </a:lnTo>
                <a:lnTo>
                  <a:pt x="0" y="4336616"/>
                </a:lnTo>
                <a:lnTo>
                  <a:pt x="0" y="0"/>
                </a:lnTo>
                <a:close/>
              </a:path>
            </a:pathLst>
          </a:custGeom>
          <a:blipFill>
            <a:blip r:embed="rId8"/>
            <a:stretch>
              <a:fillRect l="0" t="0" r="0" b="0"/>
            </a:stretch>
          </a:blipFill>
        </p:spPr>
      </p:sp>
      <p:sp>
        <p:nvSpPr>
          <p:cNvPr name="TextBox 18" id="18"/>
          <p:cNvSpPr txBox="true"/>
          <p:nvPr/>
        </p:nvSpPr>
        <p:spPr>
          <a:xfrm rot="0">
            <a:off x="14633087" y="4009574"/>
            <a:ext cx="2355655" cy="48831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Non-refundable corporate donation</a:t>
            </a:r>
          </a:p>
        </p:txBody>
      </p:sp>
      <p:sp>
        <p:nvSpPr>
          <p:cNvPr name="TextBox 19" id="19"/>
          <p:cNvSpPr txBox="true"/>
          <p:nvPr/>
        </p:nvSpPr>
        <p:spPr>
          <a:xfrm rot="0">
            <a:off x="11246034" y="4009574"/>
            <a:ext cx="2355655" cy="48831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No. of employees the company can field</a:t>
            </a:r>
          </a:p>
        </p:txBody>
      </p:sp>
      <p:sp>
        <p:nvSpPr>
          <p:cNvPr name="TextBox 20" id="20"/>
          <p:cNvSpPr txBox="true"/>
          <p:nvPr/>
        </p:nvSpPr>
        <p:spPr>
          <a:xfrm rot="0">
            <a:off x="9144000" y="5423127"/>
            <a:ext cx="876449"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Team 80</a:t>
            </a:r>
          </a:p>
        </p:txBody>
      </p:sp>
      <p:sp>
        <p:nvSpPr>
          <p:cNvPr name="TextBox 21" id="21"/>
          <p:cNvSpPr txBox="true"/>
          <p:nvPr/>
        </p:nvSpPr>
        <p:spPr>
          <a:xfrm rot="0">
            <a:off x="15283910" y="5030678"/>
            <a:ext cx="1054010"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₹14,40,000</a:t>
            </a:r>
          </a:p>
        </p:txBody>
      </p:sp>
      <p:sp>
        <p:nvSpPr>
          <p:cNvPr name="TextBox 22" id="22"/>
          <p:cNvSpPr txBox="true"/>
          <p:nvPr/>
        </p:nvSpPr>
        <p:spPr>
          <a:xfrm rot="0">
            <a:off x="15283910" y="6177511"/>
            <a:ext cx="1054010"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₹10,00,000</a:t>
            </a:r>
          </a:p>
        </p:txBody>
      </p:sp>
      <p:sp>
        <p:nvSpPr>
          <p:cNvPr name="TextBox 23" id="23"/>
          <p:cNvSpPr txBox="true"/>
          <p:nvPr/>
        </p:nvSpPr>
        <p:spPr>
          <a:xfrm rot="0">
            <a:off x="9582225" y="6622982"/>
            <a:ext cx="876449"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Team 50</a:t>
            </a:r>
          </a:p>
        </p:txBody>
      </p:sp>
      <p:sp>
        <p:nvSpPr>
          <p:cNvPr name="TextBox 24" id="24"/>
          <p:cNvSpPr txBox="true"/>
          <p:nvPr/>
        </p:nvSpPr>
        <p:spPr>
          <a:xfrm rot="0">
            <a:off x="15342363" y="7184259"/>
            <a:ext cx="937103"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₹4,40,000</a:t>
            </a:r>
          </a:p>
        </p:txBody>
      </p:sp>
      <p:sp>
        <p:nvSpPr>
          <p:cNvPr name="TextBox 25" id="25"/>
          <p:cNvSpPr txBox="true"/>
          <p:nvPr/>
        </p:nvSpPr>
        <p:spPr>
          <a:xfrm rot="0">
            <a:off x="10020449" y="7548535"/>
            <a:ext cx="876449"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Team 20</a:t>
            </a:r>
          </a:p>
        </p:txBody>
      </p:sp>
      <p:sp>
        <p:nvSpPr>
          <p:cNvPr name="TextBox 26" id="26"/>
          <p:cNvSpPr txBox="true"/>
          <p:nvPr/>
        </p:nvSpPr>
        <p:spPr>
          <a:xfrm rot="0">
            <a:off x="15342363" y="8188283"/>
            <a:ext cx="937103"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₹2,50,000</a:t>
            </a:r>
          </a:p>
        </p:txBody>
      </p:sp>
      <p:sp>
        <p:nvSpPr>
          <p:cNvPr name="TextBox 27" id="27"/>
          <p:cNvSpPr txBox="true"/>
          <p:nvPr/>
        </p:nvSpPr>
        <p:spPr>
          <a:xfrm rot="0">
            <a:off x="10519687" y="8474088"/>
            <a:ext cx="876449"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000000"/>
                </a:solidFill>
                <a:latin typeface="Inter Bold"/>
                <a:ea typeface="Inter Bold"/>
                <a:cs typeface="Inter Bold"/>
                <a:sym typeface="Inter Bold"/>
              </a:rPr>
              <a:t>Team 10</a:t>
            </a:r>
          </a:p>
        </p:txBody>
      </p:sp>
      <p:sp>
        <p:nvSpPr>
          <p:cNvPr name="TextBox 28" id="28"/>
          <p:cNvSpPr txBox="true"/>
          <p:nvPr/>
        </p:nvSpPr>
        <p:spPr>
          <a:xfrm rot="0">
            <a:off x="12027698" y="8415491"/>
            <a:ext cx="792328" cy="367385"/>
          </a:xfrm>
          <a:prstGeom prst="rect">
            <a:avLst/>
          </a:prstGeom>
        </p:spPr>
        <p:txBody>
          <a:bodyPr anchor="t" rtlCol="false" tIns="0" lIns="0" bIns="0" rIns="0">
            <a:spAutoFit/>
          </a:bodyPr>
          <a:lstStyle/>
          <a:p>
            <a:pPr algn="ctr">
              <a:lnSpc>
                <a:spcPts val="1485"/>
              </a:lnSpc>
              <a:spcBef>
                <a:spcPct val="0"/>
              </a:spcBef>
            </a:pPr>
            <a:r>
              <a:rPr lang="en-US" b="true" sz="1060">
                <a:solidFill>
                  <a:srgbClr val="FFFFFF"/>
                </a:solidFill>
                <a:latin typeface="Inter Bold"/>
                <a:ea typeface="Inter Bold"/>
                <a:cs typeface="Inter Bold"/>
                <a:sym typeface="Inter Bold"/>
              </a:rPr>
              <a:t>Up to 10 employees</a:t>
            </a:r>
          </a:p>
        </p:txBody>
      </p:sp>
      <p:sp>
        <p:nvSpPr>
          <p:cNvPr name="TextBox 29" id="29"/>
          <p:cNvSpPr txBox="true"/>
          <p:nvPr/>
        </p:nvSpPr>
        <p:spPr>
          <a:xfrm rot="0">
            <a:off x="11530669" y="7569950"/>
            <a:ext cx="1786386"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FFFFFF"/>
                </a:solidFill>
                <a:latin typeface="Inter Bold"/>
                <a:ea typeface="Inter Bold"/>
                <a:cs typeface="Inter Bold"/>
                <a:sym typeface="Inter Bold"/>
              </a:rPr>
              <a:t>Up to 20 employees</a:t>
            </a:r>
          </a:p>
        </p:txBody>
      </p:sp>
      <p:sp>
        <p:nvSpPr>
          <p:cNvPr name="TextBox 30" id="30"/>
          <p:cNvSpPr txBox="true"/>
          <p:nvPr/>
        </p:nvSpPr>
        <p:spPr>
          <a:xfrm rot="0">
            <a:off x="11424735" y="6532391"/>
            <a:ext cx="1998253"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FFFFFF"/>
                </a:solidFill>
                <a:latin typeface="Inter Bold"/>
                <a:ea typeface="Inter Bold"/>
                <a:cs typeface="Inter Bold"/>
                <a:sym typeface="Inter Bold"/>
              </a:rPr>
              <a:t>Up to 50 employees</a:t>
            </a:r>
          </a:p>
        </p:txBody>
      </p:sp>
      <p:sp>
        <p:nvSpPr>
          <p:cNvPr name="TextBox 31" id="31"/>
          <p:cNvSpPr txBox="true"/>
          <p:nvPr/>
        </p:nvSpPr>
        <p:spPr>
          <a:xfrm rot="0">
            <a:off x="11182863" y="5460828"/>
            <a:ext cx="2481996" cy="240665"/>
          </a:xfrm>
          <a:prstGeom prst="rect">
            <a:avLst/>
          </a:prstGeom>
        </p:spPr>
        <p:txBody>
          <a:bodyPr anchor="t" rtlCol="false" tIns="0" lIns="0" bIns="0" rIns="0">
            <a:spAutoFit/>
          </a:bodyPr>
          <a:lstStyle/>
          <a:p>
            <a:pPr algn="ctr">
              <a:lnSpc>
                <a:spcPts val="1959"/>
              </a:lnSpc>
              <a:spcBef>
                <a:spcPct val="0"/>
              </a:spcBef>
            </a:pPr>
            <a:r>
              <a:rPr lang="en-US" b="true" sz="1399">
                <a:solidFill>
                  <a:srgbClr val="FFFFFF"/>
                </a:solidFill>
                <a:latin typeface="Inter Bold"/>
                <a:ea typeface="Inter Bold"/>
                <a:cs typeface="Inter Bold"/>
                <a:sym typeface="Inter Bold"/>
              </a:rPr>
              <a:t>Up to 80 employees</a:t>
            </a:r>
          </a:p>
        </p:txBody>
      </p:sp>
      <p:sp>
        <p:nvSpPr>
          <p:cNvPr name="TextBox 32" id="32"/>
          <p:cNvSpPr txBox="true"/>
          <p:nvPr/>
        </p:nvSpPr>
        <p:spPr>
          <a:xfrm rot="0">
            <a:off x="9144000" y="2362383"/>
            <a:ext cx="1892856"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Fielding teams:</a:t>
            </a:r>
          </a:p>
        </p:txBody>
      </p:sp>
      <p:sp>
        <p:nvSpPr>
          <p:cNvPr name="TextBox 33" id="33"/>
          <p:cNvSpPr txBox="true"/>
          <p:nvPr/>
        </p:nvSpPr>
        <p:spPr>
          <a:xfrm rot="0">
            <a:off x="9144000" y="3168834"/>
            <a:ext cx="7844742" cy="488315"/>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Companies have the flexibility to form teams of their members by making donations directly to the selected NGO* registered with Lakshyaa for VDHM 2025 as per table below.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2352" y="1028700"/>
            <a:ext cx="11941131" cy="407269"/>
            <a:chOff x="0" y="0"/>
            <a:chExt cx="4279432" cy="145956"/>
          </a:xfrm>
        </p:grpSpPr>
        <p:sp>
          <p:nvSpPr>
            <p:cNvPr name="Freeform 3" id="3"/>
            <p:cNvSpPr/>
            <p:nvPr/>
          </p:nvSpPr>
          <p:spPr>
            <a:xfrm flipH="false" flipV="false" rot="0">
              <a:off x="0" y="0"/>
              <a:ext cx="4279432" cy="145956"/>
            </a:xfrm>
            <a:custGeom>
              <a:avLst/>
              <a:gdLst/>
              <a:ahLst/>
              <a:cxnLst/>
              <a:rect r="r" b="b" t="t" l="l"/>
              <a:pathLst>
                <a:path h="145956" w="4279432">
                  <a:moveTo>
                    <a:pt x="23989" y="0"/>
                  </a:moveTo>
                  <a:lnTo>
                    <a:pt x="4255443" y="0"/>
                  </a:lnTo>
                  <a:cubicBezTo>
                    <a:pt x="4261805" y="0"/>
                    <a:pt x="4267907" y="2527"/>
                    <a:pt x="4272406" y="7026"/>
                  </a:cubicBezTo>
                  <a:cubicBezTo>
                    <a:pt x="4276904" y="11525"/>
                    <a:pt x="4279432" y="17626"/>
                    <a:pt x="4279432" y="23989"/>
                  </a:cubicBezTo>
                  <a:lnTo>
                    <a:pt x="4279432" y="121967"/>
                  </a:lnTo>
                  <a:cubicBezTo>
                    <a:pt x="4279432" y="135216"/>
                    <a:pt x="4268692" y="145956"/>
                    <a:pt x="4255443" y="145956"/>
                  </a:cubicBezTo>
                  <a:lnTo>
                    <a:pt x="23989" y="145956"/>
                  </a:lnTo>
                  <a:cubicBezTo>
                    <a:pt x="10740" y="145956"/>
                    <a:pt x="0" y="135216"/>
                    <a:pt x="0" y="121967"/>
                  </a:cubicBezTo>
                  <a:lnTo>
                    <a:pt x="0" y="23989"/>
                  </a:lnTo>
                  <a:cubicBezTo>
                    <a:pt x="0" y="10740"/>
                    <a:pt x="10740" y="0"/>
                    <a:pt x="23989" y="0"/>
                  </a:cubicBezTo>
                  <a:close/>
                </a:path>
              </a:pathLst>
            </a:custGeom>
            <a:solidFill>
              <a:srgbClr val="000000">
                <a:alpha val="0"/>
              </a:srgbClr>
            </a:solidFill>
            <a:ln w="9525" cap="rnd">
              <a:gradFill>
                <a:gsLst>
                  <a:gs pos="0">
                    <a:srgbClr val="FF3131">
                      <a:alpha val="100000"/>
                    </a:srgbClr>
                  </a:gs>
                  <a:gs pos="100000">
                    <a:srgbClr val="FF914D">
                      <a:alpha val="100000"/>
                    </a:srgbClr>
                  </a:gs>
                </a:gsLst>
                <a:lin ang="0"/>
              </a:gradFill>
              <a:prstDash val="solid"/>
              <a:round/>
            </a:ln>
          </p:spPr>
        </p:sp>
        <p:sp>
          <p:nvSpPr>
            <p:cNvPr name="TextBox 4" id="4"/>
            <p:cNvSpPr txBox="true"/>
            <p:nvPr/>
          </p:nvSpPr>
          <p:spPr>
            <a:xfrm>
              <a:off x="0" y="-28575"/>
              <a:ext cx="4279432" cy="174531"/>
            </a:xfrm>
            <a:prstGeom prst="rect">
              <a:avLst/>
            </a:prstGeom>
          </p:spPr>
          <p:txBody>
            <a:bodyPr anchor="ctr" rtlCol="false" tIns="50800" lIns="50800" bIns="50800" rIns="50800"/>
            <a:lstStyle/>
            <a:p>
              <a:pPr algn="ctr">
                <a:lnSpc>
                  <a:spcPts val="1960"/>
                </a:lnSpc>
              </a:pPr>
            </a:p>
          </p:txBody>
        </p:sp>
      </p:grpSp>
      <p:sp>
        <p:nvSpPr>
          <p:cNvPr name="TextBox 5" id="5"/>
          <p:cNvSpPr txBox="true"/>
          <p:nvPr/>
        </p:nvSpPr>
        <p:spPr>
          <a:xfrm rot="0">
            <a:off x="1159478" y="1097714"/>
            <a:ext cx="11666881" cy="240665"/>
          </a:xfrm>
          <a:prstGeom prst="rect">
            <a:avLst/>
          </a:prstGeom>
        </p:spPr>
        <p:txBody>
          <a:bodyPr anchor="t" rtlCol="false" tIns="0" lIns="0" bIns="0" rIns="0">
            <a:spAutoFit/>
          </a:bodyPr>
          <a:lstStyle/>
          <a:p>
            <a:pPr algn="l">
              <a:lnSpc>
                <a:spcPts val="1960"/>
              </a:lnSpc>
              <a:spcBef>
                <a:spcPct val="0"/>
              </a:spcBef>
            </a:pPr>
            <a:r>
              <a:rPr lang="en-US" sz="1400" i="true">
                <a:solidFill>
                  <a:srgbClr val="FF3131"/>
                </a:solidFill>
                <a:latin typeface="Inter Italics"/>
                <a:ea typeface="Inter Italics"/>
                <a:cs typeface="Inter Italics"/>
                <a:sym typeface="Inter Italics"/>
              </a:rPr>
              <a:t>*If a company’s preferred NGO is not registered for the event, Lakshyaa will assist the NGO with the registration and onboarding process.</a:t>
            </a:r>
          </a:p>
        </p:txBody>
      </p:sp>
      <p:grpSp>
        <p:nvGrpSpPr>
          <p:cNvPr name="Group 6" id="6"/>
          <p:cNvGrpSpPr/>
          <p:nvPr/>
        </p:nvGrpSpPr>
        <p:grpSpPr>
          <a:xfrm rot="0">
            <a:off x="1028700" y="1669648"/>
            <a:ext cx="16230600" cy="2169682"/>
            <a:chOff x="0" y="0"/>
            <a:chExt cx="5816681" cy="777565"/>
          </a:xfrm>
        </p:grpSpPr>
        <p:sp>
          <p:nvSpPr>
            <p:cNvPr name="Freeform 7" id="7"/>
            <p:cNvSpPr/>
            <p:nvPr/>
          </p:nvSpPr>
          <p:spPr>
            <a:xfrm flipH="false" flipV="false" rot="0">
              <a:off x="0" y="0"/>
              <a:ext cx="5816681" cy="777565"/>
            </a:xfrm>
            <a:custGeom>
              <a:avLst/>
              <a:gdLst/>
              <a:ahLst/>
              <a:cxnLst/>
              <a:rect r="r" b="b" t="t" l="l"/>
              <a:pathLst>
                <a:path h="777565" w="5816681">
                  <a:moveTo>
                    <a:pt x="0" y="0"/>
                  </a:moveTo>
                  <a:lnTo>
                    <a:pt x="5816681" y="0"/>
                  </a:lnTo>
                  <a:lnTo>
                    <a:pt x="5816681" y="777565"/>
                  </a:lnTo>
                  <a:lnTo>
                    <a:pt x="0" y="777565"/>
                  </a:lnTo>
                  <a:close/>
                </a:path>
              </a:pathLst>
            </a:custGeom>
            <a:solidFill>
              <a:srgbClr val="000000">
                <a:alpha val="0"/>
              </a:srgbClr>
            </a:solidFill>
            <a:ln w="9525" cap="sq">
              <a:solidFill>
                <a:srgbClr val="FF3131"/>
              </a:solidFill>
              <a:prstDash val="solid"/>
              <a:miter/>
            </a:ln>
          </p:spPr>
        </p:sp>
        <p:sp>
          <p:nvSpPr>
            <p:cNvPr name="TextBox 8" id="8"/>
            <p:cNvSpPr txBox="true"/>
            <p:nvPr/>
          </p:nvSpPr>
          <p:spPr>
            <a:xfrm>
              <a:off x="0" y="-28575"/>
              <a:ext cx="5816681" cy="806140"/>
            </a:xfrm>
            <a:prstGeom prst="rect">
              <a:avLst/>
            </a:prstGeom>
          </p:spPr>
          <p:txBody>
            <a:bodyPr anchor="ctr" rtlCol="false" tIns="50800" lIns="50800" bIns="50800" rIns="50800"/>
            <a:lstStyle/>
            <a:p>
              <a:pPr algn="ctr">
                <a:lnSpc>
                  <a:spcPts val="1960"/>
                </a:lnSpc>
              </a:pPr>
            </a:p>
          </p:txBody>
        </p:sp>
      </p:grpSp>
      <p:sp>
        <p:nvSpPr>
          <p:cNvPr name="TextBox 9" id="9"/>
          <p:cNvSpPr txBox="true"/>
          <p:nvPr/>
        </p:nvSpPr>
        <p:spPr>
          <a:xfrm rot="0">
            <a:off x="1225027" y="1753095"/>
            <a:ext cx="15667628" cy="1974215"/>
          </a:xfrm>
          <a:prstGeom prst="rect">
            <a:avLst/>
          </a:prstGeom>
        </p:spPr>
        <p:txBody>
          <a:bodyPr anchor="t" rtlCol="false" tIns="0" lIns="0" bIns="0" rIns="0">
            <a:spAutoFit/>
          </a:bodyPr>
          <a:lstStyle/>
          <a:p>
            <a:pPr algn="just">
              <a:lnSpc>
                <a:spcPts val="1960"/>
              </a:lnSpc>
            </a:pPr>
            <a:r>
              <a:rPr lang="en-US" sz="1400" b="true">
                <a:solidFill>
                  <a:srgbClr val="FF3131"/>
                </a:solidFill>
                <a:latin typeface="Inter Bold"/>
                <a:ea typeface="Inter Bold"/>
                <a:cs typeface="Inter Bold"/>
                <a:sym typeface="Inter Bold"/>
              </a:rPr>
              <a:t>Please Note</a:t>
            </a:r>
            <a:r>
              <a:rPr lang="en-US" sz="1400">
                <a:solidFill>
                  <a:srgbClr val="FF3131"/>
                </a:solidFill>
                <a:latin typeface="Inter"/>
                <a:ea typeface="Inter"/>
                <a:cs typeface="Inter"/>
                <a:sym typeface="Inter"/>
              </a:rPr>
              <a:t>:</a:t>
            </a:r>
          </a:p>
          <a:p>
            <a:pPr algn="just" marL="302261" indent="-151130" lvl="1">
              <a:lnSpc>
                <a:spcPts val="1960"/>
              </a:lnSpc>
              <a:buFont typeface="Arial"/>
              <a:buChar char="•"/>
            </a:pPr>
            <a:r>
              <a:rPr lang="en-US" sz="1400">
                <a:solidFill>
                  <a:srgbClr val="FF3131"/>
                </a:solidFill>
                <a:latin typeface="Inter"/>
                <a:ea typeface="Inter"/>
                <a:cs typeface="Inter"/>
                <a:sym typeface="Inter"/>
              </a:rPr>
              <a:t>The donation mentioned below does not include the applicable run registration fees for team members to run on race day; these need to be paid directly to the Event Promoter (vide cheque/DD/bank transfer) in favour of “Procam International Pvt. Ltd.”. </a:t>
            </a:r>
          </a:p>
          <a:p>
            <a:pPr algn="just" marL="302261" indent="-151130" lvl="1">
              <a:lnSpc>
                <a:spcPts val="1960"/>
              </a:lnSpc>
              <a:spcBef>
                <a:spcPct val="0"/>
              </a:spcBef>
              <a:buFont typeface="Arial"/>
              <a:buChar char="•"/>
            </a:pPr>
            <a:r>
              <a:rPr lang="en-US" sz="1400">
                <a:solidFill>
                  <a:srgbClr val="FF3131"/>
                </a:solidFill>
                <a:latin typeface="Inter"/>
                <a:ea typeface="Inter"/>
                <a:cs typeface="Inter"/>
                <a:sym typeface="Inter"/>
              </a:rPr>
              <a:t>Service Charges of Lakshyaa: NGOs supported by companies and fielding Corporate teams as above, are required to pay 10% (inclusive of GST) of the upfront donation made to Lakshyaa, as service charge in case the donations are made directly to the bank account of NGO. In case of donations made through </a:t>
            </a:r>
            <a:r>
              <a:rPr lang="en-US" sz="1400" u="sng">
                <a:solidFill>
                  <a:srgbClr val="FF3131"/>
                </a:solidFill>
                <a:latin typeface="Inter"/>
                <a:ea typeface="Inter"/>
                <a:cs typeface="Inter"/>
                <a:sym typeface="Inter"/>
                <a:hlinkClick r:id="rId2" tooltip="https://vdhm.lakshyaa.co.in"/>
              </a:rPr>
              <a:t>https://vdhm.lakshyaa.co.in</a:t>
            </a:r>
            <a:r>
              <a:rPr lang="en-US" sz="1400">
                <a:solidFill>
                  <a:srgbClr val="FF3131"/>
                </a:solidFill>
                <a:latin typeface="Inter"/>
                <a:ea typeface="Inter"/>
                <a:cs typeface="Inter"/>
                <a:sym typeface="Inter"/>
              </a:rPr>
              <a:t>,</a:t>
            </a:r>
            <a:r>
              <a:rPr lang="en-US" sz="1400">
                <a:solidFill>
                  <a:srgbClr val="FF3131"/>
                </a:solidFill>
                <a:latin typeface="Inter"/>
                <a:ea typeface="Inter"/>
                <a:cs typeface="Inter"/>
                <a:sym typeface="Inter"/>
              </a:rPr>
              <a:t> the donations are automatically transferred to the NGO’s bank account post 10% deduction. In case a company wishes to fund an NGO through their CSR fund, Lakshyaa will enable and support that partnership and the funds will be directly transferred from company to NGO as per the process of direct transfer to NGO mentioned above. </a:t>
            </a:r>
          </a:p>
          <a:p>
            <a:pPr algn="just" marL="302261" indent="-151130" lvl="1">
              <a:lnSpc>
                <a:spcPts val="1960"/>
              </a:lnSpc>
              <a:spcBef>
                <a:spcPct val="0"/>
              </a:spcBef>
              <a:buFont typeface="Arial"/>
              <a:buChar char="•"/>
            </a:pPr>
            <a:r>
              <a:rPr lang="en-US" sz="1400">
                <a:solidFill>
                  <a:srgbClr val="FF3131"/>
                </a:solidFill>
                <a:latin typeface="Inter"/>
                <a:ea typeface="Inter"/>
                <a:cs typeface="Inter"/>
                <a:sym typeface="Inter"/>
              </a:rPr>
              <a:t>Corporate donations once made will not be refunded under any circumstances of whatsoever nature.</a:t>
            </a:r>
          </a:p>
        </p:txBody>
      </p:sp>
      <p:grpSp>
        <p:nvGrpSpPr>
          <p:cNvPr name="Group 10" id="10"/>
          <p:cNvGrpSpPr/>
          <p:nvPr/>
        </p:nvGrpSpPr>
        <p:grpSpPr>
          <a:xfrm rot="0">
            <a:off x="1028700" y="4125081"/>
            <a:ext cx="16230600" cy="1278600"/>
            <a:chOff x="0" y="0"/>
            <a:chExt cx="5816681" cy="458221"/>
          </a:xfrm>
        </p:grpSpPr>
        <p:sp>
          <p:nvSpPr>
            <p:cNvPr name="Freeform 11" id="11"/>
            <p:cNvSpPr/>
            <p:nvPr/>
          </p:nvSpPr>
          <p:spPr>
            <a:xfrm flipH="false" flipV="false" rot="0">
              <a:off x="0" y="0"/>
              <a:ext cx="5816681" cy="458221"/>
            </a:xfrm>
            <a:custGeom>
              <a:avLst/>
              <a:gdLst/>
              <a:ahLst/>
              <a:cxnLst/>
              <a:rect r="r" b="b" t="t" l="l"/>
              <a:pathLst>
                <a:path h="458221" w="5816681">
                  <a:moveTo>
                    <a:pt x="0" y="0"/>
                  </a:moveTo>
                  <a:lnTo>
                    <a:pt x="5816681" y="0"/>
                  </a:lnTo>
                  <a:lnTo>
                    <a:pt x="5816681" y="458221"/>
                  </a:lnTo>
                  <a:lnTo>
                    <a:pt x="0" y="458221"/>
                  </a:lnTo>
                  <a:close/>
                </a:path>
              </a:pathLst>
            </a:custGeom>
            <a:solidFill>
              <a:srgbClr val="000000">
                <a:alpha val="0"/>
              </a:srgbClr>
            </a:solidFill>
            <a:ln w="9525" cap="sq">
              <a:solidFill>
                <a:srgbClr val="FF3131"/>
              </a:solidFill>
              <a:prstDash val="solid"/>
              <a:miter/>
            </a:ln>
          </p:spPr>
        </p:sp>
        <p:sp>
          <p:nvSpPr>
            <p:cNvPr name="TextBox 12" id="12"/>
            <p:cNvSpPr txBox="true"/>
            <p:nvPr/>
          </p:nvSpPr>
          <p:spPr>
            <a:xfrm>
              <a:off x="0" y="-57150"/>
              <a:ext cx="5816681" cy="515371"/>
            </a:xfrm>
            <a:prstGeom prst="rect">
              <a:avLst/>
            </a:prstGeom>
          </p:spPr>
          <p:txBody>
            <a:bodyPr anchor="ctr" rtlCol="false" tIns="50800" lIns="50800" bIns="50800" rIns="50800"/>
            <a:lstStyle/>
            <a:p>
              <a:pPr algn="ctr">
                <a:lnSpc>
                  <a:spcPts val="1960"/>
                </a:lnSpc>
              </a:pPr>
            </a:p>
          </p:txBody>
        </p:sp>
      </p:grpSp>
      <p:sp>
        <p:nvSpPr>
          <p:cNvPr name="TextBox 13" id="13"/>
          <p:cNvSpPr txBox="true"/>
          <p:nvPr/>
        </p:nvSpPr>
        <p:spPr>
          <a:xfrm rot="0">
            <a:off x="1335365" y="4258286"/>
            <a:ext cx="15446953" cy="983615"/>
          </a:xfrm>
          <a:prstGeom prst="rect">
            <a:avLst/>
          </a:prstGeom>
        </p:spPr>
        <p:txBody>
          <a:bodyPr anchor="t" rtlCol="false" tIns="0" lIns="0" bIns="0" rIns="0">
            <a:spAutoFit/>
          </a:bodyPr>
          <a:lstStyle/>
          <a:p>
            <a:pPr algn="just">
              <a:lnSpc>
                <a:spcPts val="1960"/>
              </a:lnSpc>
              <a:spcBef>
                <a:spcPct val="0"/>
              </a:spcBef>
            </a:pPr>
            <a:r>
              <a:rPr lang="en-US" b="true" sz="1400" i="true">
                <a:solidFill>
                  <a:srgbClr val="FF3131"/>
                </a:solidFill>
                <a:latin typeface="Inter Bold Italics"/>
                <a:ea typeface="Inter Bold Italics"/>
                <a:cs typeface="Inter Bold Italics"/>
                <a:sym typeface="Inter Bold Italics"/>
              </a:rPr>
              <a:t>Important</a:t>
            </a:r>
            <a:r>
              <a:rPr lang="en-US" sz="1400" i="true">
                <a:solidFill>
                  <a:srgbClr val="FF3131"/>
                </a:solidFill>
                <a:latin typeface="Inter Italics"/>
                <a:ea typeface="Inter Italics"/>
                <a:cs typeface="Inter Italics"/>
                <a:sym typeface="Inter Italics"/>
              </a:rPr>
              <a:t>: Participation slots in the Corporate Teams category will be available strictly on first come first serve basis, and subject to availability of running places in the desired race category. Lakshyaa reserves the right to inform corporates in advance if slots in a particular race category are not available. In such cases, corporates will not be able to select runners in that category or may have a limited number of slots available. To ensure desired race categories are available for team members, Corporates are urged to confirm their team slots and complete the team member run registration process at the earliest.</a:t>
            </a:r>
          </a:p>
        </p:txBody>
      </p:sp>
      <p:sp>
        <p:nvSpPr>
          <p:cNvPr name="Freeform 14" id="14"/>
          <p:cNvSpPr/>
          <p:nvPr/>
        </p:nvSpPr>
        <p:spPr>
          <a:xfrm flipH="false" flipV="true" rot="9903510">
            <a:off x="-2282029" y="273631"/>
            <a:ext cx="3212484" cy="2511249"/>
          </a:xfrm>
          <a:custGeom>
            <a:avLst/>
            <a:gdLst/>
            <a:ahLst/>
            <a:cxnLst/>
            <a:rect r="r" b="b" t="t" l="l"/>
            <a:pathLst>
              <a:path h="2511249" w="3212484">
                <a:moveTo>
                  <a:pt x="0" y="2511250"/>
                </a:moveTo>
                <a:lnTo>
                  <a:pt x="3212485" y="2511250"/>
                </a:lnTo>
                <a:lnTo>
                  <a:pt x="3212485" y="0"/>
                </a:lnTo>
                <a:lnTo>
                  <a:pt x="0" y="0"/>
                </a:lnTo>
                <a:lnTo>
                  <a:pt x="0" y="2511250"/>
                </a:lnTo>
                <a:close/>
              </a:path>
            </a:pathLst>
          </a:custGeom>
          <a:blipFill>
            <a:blip r:embed="rId3">
              <a:extLst>
                <a:ext uri="{96DAC541-7B7A-43D3-8B79-37D633B846F1}">
                  <asvg:svgBlip xmlns:asvg="http://schemas.microsoft.com/office/drawing/2016/SVG/main" r:embed="rId4"/>
                </a:ext>
              </a:extLst>
            </a:blip>
            <a:stretch>
              <a:fillRect l="0" t="-40791" r="-4555" b="0"/>
            </a:stretch>
          </a:blipFill>
        </p:spPr>
      </p:sp>
      <p:sp>
        <p:nvSpPr>
          <p:cNvPr name="TextBox 15" id="15"/>
          <p:cNvSpPr txBox="true"/>
          <p:nvPr/>
        </p:nvSpPr>
        <p:spPr>
          <a:xfrm rot="0">
            <a:off x="1040222" y="5500518"/>
            <a:ext cx="8319939" cy="339725"/>
          </a:xfrm>
          <a:prstGeom prst="rect">
            <a:avLst/>
          </a:prstGeom>
        </p:spPr>
        <p:txBody>
          <a:bodyPr anchor="t" rtlCol="false" tIns="0" lIns="0" bIns="0" rIns="0">
            <a:spAutoFit/>
          </a:bodyPr>
          <a:lstStyle/>
          <a:p>
            <a:pPr algn="l">
              <a:lnSpc>
                <a:spcPts val="2799"/>
              </a:lnSpc>
              <a:spcBef>
                <a:spcPct val="0"/>
              </a:spcBef>
            </a:pPr>
            <a:r>
              <a:rPr lang="en-US" b="true" sz="1999">
                <a:solidFill>
                  <a:srgbClr val="000000"/>
                </a:solidFill>
                <a:latin typeface="Inter Bold"/>
                <a:ea typeface="Inter Bold"/>
                <a:cs typeface="Inter Bold"/>
                <a:sym typeface="Inter Bold"/>
              </a:rPr>
              <a:t>Incentives/Privileges for Corporate Fundraising Teams:</a:t>
            </a:r>
          </a:p>
        </p:txBody>
      </p:sp>
      <p:graphicFrame>
        <p:nvGraphicFramePr>
          <p:cNvPr name="Table 16" id="16"/>
          <p:cNvGraphicFramePr>
            <a:graphicFrameLocks noGrp="true"/>
          </p:cNvGraphicFramePr>
          <p:nvPr/>
        </p:nvGraphicFramePr>
        <p:xfrm>
          <a:off x="1028700" y="6078368"/>
          <a:ext cx="16219078" cy="3144195"/>
        </p:xfrm>
        <a:graphic>
          <a:graphicData uri="http://schemas.openxmlformats.org/drawingml/2006/table">
            <a:tbl>
              <a:tblPr/>
              <a:tblGrid>
                <a:gridCol w="16219078"/>
              </a:tblGrid>
              <a:tr h="1054137">
                <a:tc>
                  <a:txBody>
                    <a:bodyPr anchor="t" rtlCol="false"/>
                    <a:lstStyle/>
                    <a:p>
                      <a:pPr algn="just" marL="302261" indent="-151130" lvl="1">
                        <a:lnSpc>
                          <a:spcPts val="1960"/>
                        </a:lnSpc>
                        <a:buFont typeface="Arial"/>
                        <a:buChar char="•"/>
                        <a:defRPr/>
                      </a:pPr>
                      <a:r>
                        <a:rPr lang="en-US" b="true" sz="1400">
                          <a:solidFill>
                            <a:srgbClr val="000000"/>
                          </a:solidFill>
                          <a:latin typeface="Inter Bold"/>
                          <a:ea typeface="Inter Bold"/>
                          <a:cs typeface="Inter Bold"/>
                          <a:sym typeface="Inter Bold"/>
                        </a:rPr>
                        <a:t>Timing qualification criteria</a:t>
                      </a:r>
                      <a:r>
                        <a:rPr lang="en-US" sz="1400">
                          <a:solidFill>
                            <a:srgbClr val="000000"/>
                          </a:solidFill>
                          <a:latin typeface="Inter"/>
                          <a:ea typeface="Inter"/>
                          <a:cs typeface="Inter"/>
                          <a:sym typeface="Inter"/>
                        </a:rPr>
                        <a:t> do not apply for corporate team members participating in the half marathon race category through charity. However, corporate team runners  applying for the half marathon and Open 10K are encouraged to attach a timing certificate of a running event not earlier than 1st October 2023 to access priority line-up in these race categories.  For more details, log on to</a:t>
                      </a:r>
                      <a:r>
                        <a:rPr lang="en-US" sz="1400" u="sng">
                          <a:solidFill>
                            <a:srgbClr val="000000"/>
                          </a:solidFill>
                          <a:latin typeface="Inter"/>
                          <a:ea typeface="Inter"/>
                          <a:cs typeface="Inter"/>
                          <a:sym typeface="Inter"/>
                          <a:hlinkClick r:id="rId5" tooltip="https://vedantadelhihalfmarathon.procam.in/race-categories/half-marathon/confirmation-criteria"/>
                        </a:rPr>
                        <a:t> https://vedantadelhihalfmarathon.procam.in/race-categories/half-marathon/confirmation-criteria</a:t>
                      </a:r>
                      <a:r>
                        <a:rPr lang="en-US" sz="1400">
                          <a:solidFill>
                            <a:srgbClr val="000000"/>
                          </a:solidFill>
                          <a:latin typeface="Inter"/>
                          <a:ea typeface="Inter"/>
                          <a:cs typeface="Inter"/>
                          <a:sym typeface="Inter"/>
                        </a:rPr>
                        <a:t>.</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5818">
                <a:tc>
                  <a:txBody>
                    <a:bodyPr anchor="t" rtlCol="false"/>
                    <a:lstStyle/>
                    <a:p>
                      <a:pPr algn="just" marL="302261" indent="-151130" lvl="1">
                        <a:lnSpc>
                          <a:spcPts val="1960"/>
                        </a:lnSpc>
                        <a:buFont typeface="Arial"/>
                        <a:buChar char="•"/>
                        <a:defRPr/>
                      </a:pPr>
                      <a:r>
                        <a:rPr lang="en-US" sz="1400">
                          <a:solidFill>
                            <a:srgbClr val="000000"/>
                          </a:solidFill>
                          <a:latin typeface="Inter"/>
                          <a:ea typeface="Inter"/>
                          <a:cs typeface="Inter"/>
                          <a:sym typeface="Inter"/>
                        </a:rPr>
                        <a:t>‘</a:t>
                      </a:r>
                      <a:r>
                        <a:rPr lang="en-US" b="true" sz="1400">
                          <a:solidFill>
                            <a:srgbClr val="000000"/>
                          </a:solidFill>
                          <a:latin typeface="Inter Bold"/>
                          <a:ea typeface="Inter Bold"/>
                          <a:cs typeface="Inter Bold"/>
                          <a:sym typeface="Inter Bold"/>
                        </a:rPr>
                        <a:t>Company Name</a:t>
                      </a:r>
                      <a:r>
                        <a:rPr lang="en-US" sz="1400">
                          <a:solidFill>
                            <a:srgbClr val="000000"/>
                          </a:solidFill>
                          <a:latin typeface="Inter"/>
                          <a:ea typeface="Inter"/>
                          <a:cs typeface="Inter"/>
                          <a:sym typeface="Inter"/>
                        </a:rPr>
                        <a:t>’ will be mentioned on the running number bibs of the runners.</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978423">
                <a:tc>
                  <a:txBody>
                    <a:bodyPr anchor="t" rtlCol="false"/>
                    <a:lstStyle/>
                    <a:p>
                      <a:pPr algn="just" marL="302261" indent="-151130" lvl="1">
                        <a:lnSpc>
                          <a:spcPts val="1960"/>
                        </a:lnSpc>
                        <a:buFont typeface="Arial"/>
                        <a:buChar char="•"/>
                        <a:defRPr/>
                      </a:pPr>
                      <a:r>
                        <a:rPr lang="en-US" sz="1400">
                          <a:solidFill>
                            <a:srgbClr val="000000"/>
                          </a:solidFill>
                          <a:latin typeface="Inter"/>
                          <a:ea typeface="Inter"/>
                          <a:cs typeface="Inter"/>
                          <a:sym typeface="Inter"/>
                        </a:rPr>
                        <a:t>Easy </a:t>
                      </a:r>
                      <a:r>
                        <a:rPr lang="en-US" b="true" sz="1400">
                          <a:solidFill>
                            <a:srgbClr val="000000"/>
                          </a:solidFill>
                          <a:latin typeface="Inter Bold"/>
                          <a:ea typeface="Inter Bold"/>
                          <a:cs typeface="Inter Bold"/>
                          <a:sym typeface="Inter Bold"/>
                        </a:rPr>
                        <a:t>single point collection of running number bibs</a:t>
                      </a:r>
                      <a:r>
                        <a:rPr lang="en-US" sz="1400">
                          <a:solidFill>
                            <a:srgbClr val="000000"/>
                          </a:solidFill>
                          <a:latin typeface="Inter"/>
                          <a:ea typeface="Inter"/>
                          <a:cs typeface="Inter"/>
                          <a:sym typeface="Inter"/>
                        </a:rPr>
                        <a:t> for all employees, irrespective of race category, from the Lakshyaa counter at the Get Active Expo (between 9</a:t>
                      </a:r>
                      <a:r>
                        <a:rPr lang="en-US" sz="1400">
                          <a:solidFill>
                            <a:srgbClr val="000000"/>
                          </a:solidFill>
                          <a:latin typeface="Inter"/>
                          <a:ea typeface="Inter"/>
                          <a:cs typeface="Inter"/>
                          <a:sym typeface="Inter"/>
                        </a:rPr>
                        <a:t>th</a:t>
                      </a:r>
                      <a:r>
                        <a:rPr lang="en-US" sz="1400">
                          <a:solidFill>
                            <a:srgbClr val="000000"/>
                          </a:solidFill>
                          <a:latin typeface="Inter"/>
                          <a:ea typeface="Inter"/>
                          <a:cs typeface="Inter"/>
                          <a:sym typeface="Inter"/>
                        </a:rPr>
                        <a:t> and 11</a:t>
                      </a:r>
                      <a:r>
                        <a:rPr lang="en-US" sz="1400">
                          <a:solidFill>
                            <a:srgbClr val="000000"/>
                          </a:solidFill>
                          <a:latin typeface="Inter"/>
                          <a:ea typeface="Inter"/>
                          <a:cs typeface="Inter"/>
                          <a:sym typeface="Inter"/>
                        </a:rPr>
                        <a:t>th</a:t>
                      </a:r>
                      <a:r>
                        <a:rPr lang="en-US" sz="1400">
                          <a:solidFill>
                            <a:srgbClr val="000000"/>
                          </a:solidFill>
                          <a:latin typeface="Inter"/>
                          <a:ea typeface="Inter"/>
                          <a:cs typeface="Inter"/>
                          <a:sym typeface="Inter"/>
                        </a:rPr>
                        <a:t> October 2025). </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r h="555818">
                <a:tc>
                  <a:txBody>
                    <a:bodyPr anchor="t" rtlCol="false"/>
                    <a:lstStyle/>
                    <a:p>
                      <a:pPr algn="just" marL="302261" indent="-151130" lvl="1">
                        <a:lnSpc>
                          <a:spcPts val="1960"/>
                        </a:lnSpc>
                        <a:buFont typeface="Arial"/>
                        <a:buChar char="•"/>
                        <a:defRPr/>
                      </a:pPr>
                      <a:r>
                        <a:rPr lang="en-US" sz="1400">
                          <a:solidFill>
                            <a:srgbClr val="000000"/>
                          </a:solidFill>
                          <a:latin typeface="Inter"/>
                          <a:ea typeface="Inter"/>
                          <a:cs typeface="Inter"/>
                          <a:sym typeface="Inter"/>
                        </a:rPr>
                        <a:t>Corporate runners in the</a:t>
                      </a:r>
                      <a:r>
                        <a:rPr lang="en-US" b="true" sz="1400">
                          <a:solidFill>
                            <a:srgbClr val="000000"/>
                          </a:solidFill>
                          <a:latin typeface="Inter Bold"/>
                          <a:ea typeface="Inter Bold"/>
                          <a:cs typeface="Inter Bold"/>
                          <a:sym typeface="Inter Bold"/>
                        </a:rPr>
                        <a:t> Great Delhi Run </a:t>
                      </a:r>
                      <a:r>
                        <a:rPr lang="en-US" sz="1400">
                          <a:solidFill>
                            <a:srgbClr val="000000"/>
                          </a:solidFill>
                          <a:latin typeface="Inter"/>
                          <a:ea typeface="Inter"/>
                          <a:cs typeface="Inter"/>
                          <a:sym typeface="Inter"/>
                        </a:rPr>
                        <a:t>category will have </a:t>
                      </a:r>
                      <a:r>
                        <a:rPr lang="en-US" b="true" sz="1400">
                          <a:solidFill>
                            <a:srgbClr val="000000"/>
                          </a:solidFill>
                          <a:latin typeface="Inter Bold"/>
                          <a:ea typeface="Inter Bold"/>
                          <a:cs typeface="Inter Bold"/>
                          <a:sym typeface="Inter Bold"/>
                        </a:rPr>
                        <a:t>priority line-up</a:t>
                      </a:r>
                      <a:r>
                        <a:rPr lang="en-US" sz="1400">
                          <a:solidFill>
                            <a:srgbClr val="000000"/>
                          </a:solidFill>
                          <a:latin typeface="Inter"/>
                          <a:ea typeface="Inter"/>
                          <a:cs typeface="Inter"/>
                          <a:sym typeface="Inter"/>
                        </a:rPr>
                        <a:t> ahead of general category on race day.</a:t>
                      </a: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EFF0F2"/>
                    </a:solidFill>
                  </a:tcPr>
                </a:tc>
              </a:tr>
            </a:tbl>
          </a:graphicData>
        </a:graphic>
      </p:graphicFrame>
      <p:sp>
        <p:nvSpPr>
          <p:cNvPr name="TextBox 17" id="17"/>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DAGuRILWYwk</dc:identifier>
  <dcterms:modified xsi:type="dcterms:W3CDTF">2011-08-01T06:04:30Z</dcterms:modified>
  <cp:revision>1</cp:revision>
  <dc:title>2. Deck for NGOs (Corporate Fundraisers)</dc:title>
</cp:coreProperties>
</file>